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6" r:id="rId2"/>
    <p:sldId id="267" r:id="rId3"/>
    <p:sldId id="256" r:id="rId4"/>
    <p:sldId id="314" r:id="rId5"/>
    <p:sldId id="257" r:id="rId6"/>
    <p:sldId id="315" r:id="rId7"/>
    <p:sldId id="316" r:id="rId8"/>
    <p:sldId id="317" r:id="rId9"/>
    <p:sldId id="318" r:id="rId10"/>
    <p:sldId id="319" r:id="rId11"/>
    <p:sldId id="325" r:id="rId12"/>
    <p:sldId id="268" r:id="rId13"/>
    <p:sldId id="269" r:id="rId14"/>
    <p:sldId id="320" r:id="rId15"/>
    <p:sldId id="321" r:id="rId16"/>
    <p:sldId id="322" r:id="rId17"/>
    <p:sldId id="323" r:id="rId18"/>
    <p:sldId id="324" r:id="rId19"/>
    <p:sldId id="263" r:id="rId20"/>
  </p:sldIdLst>
  <p:sldSz cx="18288000" cy="10287000"/>
  <p:notesSz cx="6858000" cy="9144000"/>
  <p:embeddedFontLst>
    <p:embeddedFont>
      <p:font typeface="Aileron" panose="020B0604020202020204" charset="0"/>
      <p:regular r:id="rId21"/>
    </p:embeddedFont>
    <p:embeddedFont>
      <p:font typeface="Aileron Heavy" panose="020B0604020202020204" charset="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Garet ExtraBold" panose="020B0604020202020204" charset="0"/>
      <p:regular r:id="rId27"/>
    </p:embeddedFont>
    <p:embeddedFont>
      <p:font typeface="Rubik" panose="020B0604020202020204" charset="0"/>
      <p:regular r:id="rId28"/>
    </p:embeddedFont>
    <p:embeddedFont>
      <p:font typeface="TT Drugs Bold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web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web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741419"/>
            <a:ext cx="2536968" cy="5859280"/>
            <a:chOff x="0" y="0"/>
            <a:chExt cx="668173" cy="154318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8173" cy="1543185"/>
            </a:xfrm>
            <a:custGeom>
              <a:avLst/>
              <a:gdLst/>
              <a:ahLst/>
              <a:cxnLst/>
              <a:rect l="l" t="t" r="r" b="b"/>
              <a:pathLst>
                <a:path w="668173" h="1543185">
                  <a:moveTo>
                    <a:pt x="0" y="0"/>
                  </a:moveTo>
                  <a:lnTo>
                    <a:pt x="668173" y="0"/>
                  </a:lnTo>
                  <a:lnTo>
                    <a:pt x="668173" y="1543185"/>
                  </a:lnTo>
                  <a:lnTo>
                    <a:pt x="0" y="1543185"/>
                  </a:lnTo>
                  <a:close/>
                </a:path>
              </a:pathLst>
            </a:custGeom>
            <a:solidFill>
              <a:srgbClr val="BCCBCE">
                <a:alpha val="8392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5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793533" y="1708149"/>
            <a:ext cx="4826467" cy="1033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853"/>
              </a:lnSpc>
            </a:pPr>
            <a:r>
              <a:rPr lang="en-US" sz="7699" dirty="0" err="1">
                <a:solidFill>
                  <a:srgbClr val="3B4A52"/>
                </a:solidFill>
                <a:latin typeface="Garet ExtraBold"/>
              </a:rPr>
              <a:t>ShowCase</a:t>
            </a:r>
            <a:endParaRPr lang="en-US" sz="7699" dirty="0">
              <a:solidFill>
                <a:srgbClr val="3B4A52"/>
              </a:solidFill>
              <a:latin typeface="Garet Extra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E0371F-BEB2-BF72-7FDE-DE058DF40643}"/>
              </a:ext>
            </a:extLst>
          </p:cNvPr>
          <p:cNvSpPr txBox="1"/>
          <p:nvPr/>
        </p:nvSpPr>
        <p:spPr>
          <a:xfrm>
            <a:off x="7696200" y="21717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0F0F0F"/>
                </a:solidFill>
                <a:effectLst/>
                <a:latin typeface="Söhne"/>
              </a:rPr>
              <a:t>Skill Sharing Web Application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A1A23E-6279-1900-A09E-628175E3FBE1}"/>
              </a:ext>
            </a:extLst>
          </p:cNvPr>
          <p:cNvSpPr txBox="1"/>
          <p:nvPr/>
        </p:nvSpPr>
        <p:spPr>
          <a:xfrm>
            <a:off x="9296400" y="3314700"/>
            <a:ext cx="861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0F0F0F"/>
                </a:solidFill>
                <a:effectLst/>
                <a:latin typeface="Söhne"/>
              </a:rPr>
              <a:t>Empowering Skills, Connecting Communities</a:t>
            </a: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BCD69C-9B13-FDAF-5723-329CD2B9D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4185907"/>
            <a:ext cx="8382000" cy="4724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1340048" y="2509837"/>
            <a:ext cx="293489" cy="293489"/>
          </a:xfrm>
          <a:prstGeom prst="rect">
            <a:avLst/>
          </a:prstGeom>
          <a:solidFill>
            <a:srgbClr val="13538A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6" name="TextBox 26"/>
          <p:cNvSpPr txBox="1"/>
          <p:nvPr/>
        </p:nvSpPr>
        <p:spPr>
          <a:xfrm>
            <a:off x="6427519" y="1028700"/>
            <a:ext cx="5432962" cy="546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200" spc="107" dirty="0">
                <a:solidFill>
                  <a:srgbClr val="2C92D5"/>
                </a:solidFill>
                <a:latin typeface="Aileron Heavy"/>
              </a:rPr>
              <a:t>Project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0DDEB7-1EC0-F5B7-8BAE-E90250F95D5A}"/>
              </a:ext>
            </a:extLst>
          </p:cNvPr>
          <p:cNvSpPr txBox="1"/>
          <p:nvPr/>
        </p:nvSpPr>
        <p:spPr>
          <a:xfrm>
            <a:off x="1905000" y="24765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Users Communities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1A71FC-29E2-6490-5638-1EB5388C4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2324100"/>
            <a:ext cx="7239212" cy="748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55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6"/>
          <p:cNvSpPr txBox="1"/>
          <p:nvPr/>
        </p:nvSpPr>
        <p:spPr>
          <a:xfrm>
            <a:off x="6427519" y="1028700"/>
            <a:ext cx="5432962" cy="546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200" spc="107" dirty="0">
                <a:solidFill>
                  <a:srgbClr val="2C92D5"/>
                </a:solidFill>
                <a:latin typeface="Aileron Heavy"/>
              </a:rPr>
              <a:t>Project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6F706A-064E-DCBC-B7E2-B7FD47812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627305"/>
            <a:ext cx="15392400" cy="846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579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60693" y="1240828"/>
            <a:ext cx="7553680" cy="7553679"/>
            <a:chOff x="-12700" y="-12700"/>
            <a:chExt cx="25400" cy="25400"/>
          </a:xfrm>
        </p:grpSpPr>
        <p:sp>
          <p:nvSpPr>
            <p:cNvPr id="9" name="Freeform 9"/>
            <p:cNvSpPr/>
            <p:nvPr/>
          </p:nvSpPr>
          <p:spPr>
            <a:xfrm>
              <a:off x="0" y="-12700"/>
              <a:ext cx="11050" cy="12700"/>
            </a:xfrm>
            <a:custGeom>
              <a:avLst/>
              <a:gdLst/>
              <a:ahLst/>
              <a:cxnLst/>
              <a:rect l="l" t="t" r="r" b="b"/>
              <a:pathLst>
                <a:path w="11050" h="12700">
                  <a:moveTo>
                    <a:pt x="0" y="0"/>
                  </a:moveTo>
                  <a:lnTo>
                    <a:pt x="0" y="0"/>
                  </a:lnTo>
                  <a:cubicBezTo>
                    <a:pt x="4574" y="0"/>
                    <a:pt x="8795" y="2460"/>
                    <a:pt x="11050" y="6439"/>
                  </a:cubicBezTo>
                  <a:lnTo>
                    <a:pt x="0" y="12700"/>
                  </a:lnTo>
                  <a:close/>
                </a:path>
              </a:pathLst>
            </a:custGeom>
            <a:solidFill>
              <a:srgbClr val="86EA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-6805"/>
              <a:ext cx="14282" cy="16983"/>
            </a:xfrm>
            <a:custGeom>
              <a:avLst/>
              <a:gdLst/>
              <a:ahLst/>
              <a:cxnLst/>
              <a:rect l="l" t="t" r="r" b="b"/>
              <a:pathLst>
                <a:path w="14282" h="16983">
                  <a:moveTo>
                    <a:pt x="10723" y="0"/>
                  </a:moveTo>
                  <a:cubicBezTo>
                    <a:pt x="14282" y="5608"/>
                    <a:pt x="12919" y="13010"/>
                    <a:pt x="7596" y="16983"/>
                  </a:cubicBezTo>
                  <a:lnTo>
                    <a:pt x="0" y="6805"/>
                  </a:lnTo>
                  <a:close/>
                </a:path>
              </a:pathLst>
            </a:custGeom>
            <a:solidFill>
              <a:srgbClr val="6FCE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-8574" y="0"/>
              <a:ext cx="16670" cy="13825"/>
            </a:xfrm>
            <a:custGeom>
              <a:avLst/>
              <a:gdLst/>
              <a:ahLst/>
              <a:cxnLst/>
              <a:rect l="l" t="t" r="r" b="b"/>
              <a:pathLst>
                <a:path w="16670" h="13825">
                  <a:moveTo>
                    <a:pt x="16669" y="9786"/>
                  </a:moveTo>
                  <a:cubicBezTo>
                    <a:pt x="11787" y="13825"/>
                    <a:pt x="4674" y="13647"/>
                    <a:pt x="0" y="9369"/>
                  </a:cubicBezTo>
                  <a:lnTo>
                    <a:pt x="8574" y="0"/>
                  </a:lnTo>
                  <a:close/>
                </a:path>
              </a:pathLst>
            </a:custGeom>
            <a:solidFill>
              <a:srgbClr val="67B1D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-12793" y="-10178"/>
              <a:ext cx="12793" cy="19963"/>
            </a:xfrm>
            <a:custGeom>
              <a:avLst/>
              <a:gdLst/>
              <a:ahLst/>
              <a:cxnLst/>
              <a:rect l="l" t="t" r="r" b="b"/>
              <a:pathLst>
                <a:path w="12793" h="19963">
                  <a:moveTo>
                    <a:pt x="4698" y="19964"/>
                  </a:moveTo>
                  <a:cubicBezTo>
                    <a:pt x="1696" y="17480"/>
                    <a:pt x="0" y="13756"/>
                    <a:pt x="97" y="9861"/>
                  </a:cubicBezTo>
                  <a:cubicBezTo>
                    <a:pt x="194" y="5965"/>
                    <a:pt x="2074" y="2331"/>
                    <a:pt x="5197" y="0"/>
                  </a:cubicBezTo>
                  <a:lnTo>
                    <a:pt x="12793" y="10178"/>
                  </a:lnTo>
                  <a:close/>
                </a:path>
              </a:pathLst>
            </a:custGeom>
            <a:solidFill>
              <a:srgbClr val="6B93C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-8095" y="-12700"/>
              <a:ext cx="8095" cy="12700"/>
            </a:xfrm>
            <a:custGeom>
              <a:avLst/>
              <a:gdLst/>
              <a:ahLst/>
              <a:cxnLst/>
              <a:rect l="l" t="t" r="r" b="b"/>
              <a:pathLst>
                <a:path w="8095" h="12700">
                  <a:moveTo>
                    <a:pt x="0" y="2914"/>
                  </a:moveTo>
                  <a:cubicBezTo>
                    <a:pt x="2277" y="1031"/>
                    <a:pt x="5139" y="0"/>
                    <a:pt x="8094" y="0"/>
                  </a:cubicBezTo>
                  <a:lnTo>
                    <a:pt x="8095" y="12700"/>
                  </a:lnTo>
                  <a:close/>
                </a:path>
              </a:pathLst>
            </a:custGeom>
            <a:solidFill>
              <a:srgbClr val="7175A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Freeform 14"/>
          <p:cNvSpPr/>
          <p:nvPr/>
        </p:nvSpPr>
        <p:spPr>
          <a:xfrm rot="38845">
            <a:off x="1965012" y="1845146"/>
            <a:ext cx="6345042" cy="6345042"/>
          </a:xfrm>
          <a:custGeom>
            <a:avLst/>
            <a:gdLst/>
            <a:ahLst/>
            <a:cxnLst/>
            <a:rect l="l" t="t" r="r" b="b"/>
            <a:pathLst>
              <a:path w="6345042" h="6345042">
                <a:moveTo>
                  <a:pt x="0" y="0"/>
                </a:moveTo>
                <a:lnTo>
                  <a:pt x="6345042" y="0"/>
                </a:lnTo>
                <a:lnTo>
                  <a:pt x="6345042" y="6345043"/>
                </a:lnTo>
                <a:lnTo>
                  <a:pt x="0" y="63450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AutoShape 15"/>
          <p:cNvSpPr/>
          <p:nvPr/>
        </p:nvSpPr>
        <p:spPr>
          <a:xfrm>
            <a:off x="9525000" y="3972075"/>
            <a:ext cx="293489" cy="293489"/>
          </a:xfrm>
          <a:prstGeom prst="rect">
            <a:avLst/>
          </a:prstGeom>
          <a:solidFill>
            <a:srgbClr val="13538A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4" name="TextBox 24"/>
          <p:cNvSpPr txBox="1"/>
          <p:nvPr/>
        </p:nvSpPr>
        <p:spPr>
          <a:xfrm>
            <a:off x="10038920" y="3859985"/>
            <a:ext cx="6934200" cy="33409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2400" b="1" spc="150" dirty="0">
                <a:solidFill>
                  <a:srgbClr val="13538A"/>
                </a:solidFill>
                <a:latin typeface="Aileron"/>
              </a:rPr>
              <a:t>Tech Tools &amp; Frameworks: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u="sng" spc="150" dirty="0">
                <a:solidFill>
                  <a:srgbClr val="13538A"/>
                </a:solidFill>
                <a:latin typeface="Aileron"/>
              </a:rPr>
              <a:t>Frontend</a:t>
            </a:r>
            <a:r>
              <a:rPr lang="en-US" sz="2400" spc="150" dirty="0">
                <a:solidFill>
                  <a:srgbClr val="13538A"/>
                </a:solidFill>
                <a:latin typeface="Aileron"/>
              </a:rPr>
              <a:t>: HTML, CSS, JavaScript, React.js.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u="sng" spc="150" dirty="0">
                <a:solidFill>
                  <a:srgbClr val="13538A"/>
                </a:solidFill>
                <a:latin typeface="Aileron"/>
              </a:rPr>
              <a:t>Backend</a:t>
            </a:r>
            <a:r>
              <a:rPr lang="en-US" sz="2400" spc="150" dirty="0">
                <a:solidFill>
                  <a:srgbClr val="13538A"/>
                </a:solidFill>
                <a:latin typeface="Aileron"/>
              </a:rPr>
              <a:t>: Node.js, Express, MongoDB.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u="sng" spc="150" dirty="0">
                <a:solidFill>
                  <a:srgbClr val="13538A"/>
                </a:solidFill>
                <a:latin typeface="Aileron"/>
              </a:rPr>
              <a:t>Additional Tools</a:t>
            </a:r>
            <a:r>
              <a:rPr lang="en-US" sz="2400" spc="150" dirty="0">
                <a:solidFill>
                  <a:srgbClr val="13538A"/>
                </a:solidFill>
                <a:latin typeface="Aileron"/>
              </a:rPr>
              <a:t>: Bootstrap for responsive design, RESTful APIs for communication.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421052" y="6362700"/>
            <a:ext cx="5432962" cy="546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200" spc="107" dirty="0">
                <a:solidFill>
                  <a:srgbClr val="2C92D5"/>
                </a:solidFill>
                <a:latin typeface="Aileron Heavy"/>
              </a:rPr>
              <a:t>Technology Stack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85DFBF-0176-EBE6-3FA4-1D8530359E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538" y="3493758"/>
            <a:ext cx="4938737" cy="258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3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4942009" y="571500"/>
            <a:ext cx="2583991" cy="2590800"/>
            <a:chOff x="-12700" y="-12700"/>
            <a:chExt cx="25400" cy="25400"/>
          </a:xfrm>
        </p:grpSpPr>
        <p:sp>
          <p:nvSpPr>
            <p:cNvPr id="9" name="Freeform 9"/>
            <p:cNvSpPr/>
            <p:nvPr/>
          </p:nvSpPr>
          <p:spPr>
            <a:xfrm>
              <a:off x="0" y="-12700"/>
              <a:ext cx="11050" cy="12700"/>
            </a:xfrm>
            <a:custGeom>
              <a:avLst/>
              <a:gdLst/>
              <a:ahLst/>
              <a:cxnLst/>
              <a:rect l="l" t="t" r="r" b="b"/>
              <a:pathLst>
                <a:path w="11050" h="12700">
                  <a:moveTo>
                    <a:pt x="0" y="0"/>
                  </a:moveTo>
                  <a:lnTo>
                    <a:pt x="0" y="0"/>
                  </a:lnTo>
                  <a:cubicBezTo>
                    <a:pt x="4574" y="0"/>
                    <a:pt x="8795" y="2460"/>
                    <a:pt x="11050" y="6439"/>
                  </a:cubicBezTo>
                  <a:lnTo>
                    <a:pt x="0" y="12700"/>
                  </a:lnTo>
                  <a:close/>
                </a:path>
              </a:pathLst>
            </a:custGeom>
            <a:solidFill>
              <a:srgbClr val="86EA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-6805"/>
              <a:ext cx="14282" cy="16983"/>
            </a:xfrm>
            <a:custGeom>
              <a:avLst/>
              <a:gdLst/>
              <a:ahLst/>
              <a:cxnLst/>
              <a:rect l="l" t="t" r="r" b="b"/>
              <a:pathLst>
                <a:path w="14282" h="16983">
                  <a:moveTo>
                    <a:pt x="10723" y="0"/>
                  </a:moveTo>
                  <a:cubicBezTo>
                    <a:pt x="14282" y="5608"/>
                    <a:pt x="12919" y="13010"/>
                    <a:pt x="7596" y="16983"/>
                  </a:cubicBezTo>
                  <a:lnTo>
                    <a:pt x="0" y="6805"/>
                  </a:lnTo>
                  <a:close/>
                </a:path>
              </a:pathLst>
            </a:custGeom>
            <a:solidFill>
              <a:srgbClr val="6FCE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-8574" y="0"/>
              <a:ext cx="16670" cy="13825"/>
            </a:xfrm>
            <a:custGeom>
              <a:avLst/>
              <a:gdLst/>
              <a:ahLst/>
              <a:cxnLst/>
              <a:rect l="l" t="t" r="r" b="b"/>
              <a:pathLst>
                <a:path w="16670" h="13825">
                  <a:moveTo>
                    <a:pt x="16669" y="9786"/>
                  </a:moveTo>
                  <a:cubicBezTo>
                    <a:pt x="11787" y="13825"/>
                    <a:pt x="4674" y="13647"/>
                    <a:pt x="0" y="9369"/>
                  </a:cubicBezTo>
                  <a:lnTo>
                    <a:pt x="8574" y="0"/>
                  </a:lnTo>
                  <a:close/>
                </a:path>
              </a:pathLst>
            </a:custGeom>
            <a:solidFill>
              <a:srgbClr val="67B1D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-12793" y="-10178"/>
              <a:ext cx="12793" cy="19963"/>
            </a:xfrm>
            <a:custGeom>
              <a:avLst/>
              <a:gdLst/>
              <a:ahLst/>
              <a:cxnLst/>
              <a:rect l="l" t="t" r="r" b="b"/>
              <a:pathLst>
                <a:path w="12793" h="19963">
                  <a:moveTo>
                    <a:pt x="4698" y="19964"/>
                  </a:moveTo>
                  <a:cubicBezTo>
                    <a:pt x="1696" y="17480"/>
                    <a:pt x="0" y="13756"/>
                    <a:pt x="97" y="9861"/>
                  </a:cubicBezTo>
                  <a:cubicBezTo>
                    <a:pt x="194" y="5965"/>
                    <a:pt x="2074" y="2331"/>
                    <a:pt x="5197" y="0"/>
                  </a:cubicBezTo>
                  <a:lnTo>
                    <a:pt x="12793" y="10178"/>
                  </a:lnTo>
                  <a:close/>
                </a:path>
              </a:pathLst>
            </a:custGeom>
            <a:solidFill>
              <a:srgbClr val="6B93C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-8095" y="-12700"/>
              <a:ext cx="8095" cy="12700"/>
            </a:xfrm>
            <a:custGeom>
              <a:avLst/>
              <a:gdLst/>
              <a:ahLst/>
              <a:cxnLst/>
              <a:rect l="l" t="t" r="r" b="b"/>
              <a:pathLst>
                <a:path w="8095" h="12700">
                  <a:moveTo>
                    <a:pt x="0" y="2914"/>
                  </a:moveTo>
                  <a:cubicBezTo>
                    <a:pt x="2277" y="1031"/>
                    <a:pt x="5139" y="0"/>
                    <a:pt x="8094" y="0"/>
                  </a:cubicBezTo>
                  <a:lnTo>
                    <a:pt x="8095" y="12700"/>
                  </a:lnTo>
                  <a:close/>
                </a:path>
              </a:pathLst>
            </a:custGeom>
            <a:solidFill>
              <a:srgbClr val="7175A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Freeform 14"/>
          <p:cNvSpPr/>
          <p:nvPr/>
        </p:nvSpPr>
        <p:spPr>
          <a:xfrm rot="38845">
            <a:off x="15199293" y="825487"/>
            <a:ext cx="2098434" cy="2068207"/>
          </a:xfrm>
          <a:custGeom>
            <a:avLst/>
            <a:gdLst/>
            <a:ahLst/>
            <a:cxnLst/>
            <a:rect l="l" t="t" r="r" b="b"/>
            <a:pathLst>
              <a:path w="6345042" h="6345042">
                <a:moveTo>
                  <a:pt x="0" y="0"/>
                </a:moveTo>
                <a:lnTo>
                  <a:pt x="6345042" y="0"/>
                </a:lnTo>
                <a:lnTo>
                  <a:pt x="6345042" y="6345043"/>
                </a:lnTo>
                <a:lnTo>
                  <a:pt x="0" y="63450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6" name="TextBox 26"/>
          <p:cNvSpPr txBox="1"/>
          <p:nvPr/>
        </p:nvSpPr>
        <p:spPr>
          <a:xfrm>
            <a:off x="15202047" y="1551482"/>
            <a:ext cx="2112713" cy="493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1400" spc="107" dirty="0">
                <a:solidFill>
                  <a:srgbClr val="2C92D5"/>
                </a:solidFill>
                <a:latin typeface="Aileron Heavy"/>
              </a:rPr>
              <a:t>Show Case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DCBD77-AC33-5586-B92E-CBC3C9324CC5}"/>
              </a:ext>
            </a:extLst>
          </p:cNvPr>
          <p:cNvSpPr txBox="1"/>
          <p:nvPr/>
        </p:nvSpPr>
        <p:spPr>
          <a:xfrm>
            <a:off x="2057400" y="2202296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Development Phases</a:t>
            </a:r>
            <a:endParaRPr 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AA7E1E-DC39-1F83-E5E4-C17170F220DF}"/>
              </a:ext>
            </a:extLst>
          </p:cNvPr>
          <p:cNvSpPr txBox="1"/>
          <p:nvPr/>
        </p:nvSpPr>
        <p:spPr>
          <a:xfrm>
            <a:off x="2514600" y="3780360"/>
            <a:ext cx="7086600" cy="4280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Planning &amp; Research.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Design &amp; Prototyping.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Frontend &amp; Backend Development.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Testing &amp; Iterations.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Deployment &amp; Launch.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A57FB4-2DC6-7C4F-E0D0-E3A136DB58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073" y="3887037"/>
            <a:ext cx="7747000" cy="40671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7549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4942009" y="571500"/>
            <a:ext cx="2583991" cy="2590800"/>
            <a:chOff x="-12700" y="-12700"/>
            <a:chExt cx="25400" cy="25400"/>
          </a:xfrm>
        </p:grpSpPr>
        <p:sp>
          <p:nvSpPr>
            <p:cNvPr id="9" name="Freeform 9"/>
            <p:cNvSpPr/>
            <p:nvPr/>
          </p:nvSpPr>
          <p:spPr>
            <a:xfrm>
              <a:off x="0" y="-12700"/>
              <a:ext cx="11050" cy="12700"/>
            </a:xfrm>
            <a:custGeom>
              <a:avLst/>
              <a:gdLst/>
              <a:ahLst/>
              <a:cxnLst/>
              <a:rect l="l" t="t" r="r" b="b"/>
              <a:pathLst>
                <a:path w="11050" h="12700">
                  <a:moveTo>
                    <a:pt x="0" y="0"/>
                  </a:moveTo>
                  <a:lnTo>
                    <a:pt x="0" y="0"/>
                  </a:lnTo>
                  <a:cubicBezTo>
                    <a:pt x="4574" y="0"/>
                    <a:pt x="8795" y="2460"/>
                    <a:pt x="11050" y="6439"/>
                  </a:cubicBezTo>
                  <a:lnTo>
                    <a:pt x="0" y="12700"/>
                  </a:lnTo>
                  <a:close/>
                </a:path>
              </a:pathLst>
            </a:custGeom>
            <a:solidFill>
              <a:srgbClr val="86EA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-6805"/>
              <a:ext cx="14282" cy="16983"/>
            </a:xfrm>
            <a:custGeom>
              <a:avLst/>
              <a:gdLst/>
              <a:ahLst/>
              <a:cxnLst/>
              <a:rect l="l" t="t" r="r" b="b"/>
              <a:pathLst>
                <a:path w="14282" h="16983">
                  <a:moveTo>
                    <a:pt x="10723" y="0"/>
                  </a:moveTo>
                  <a:cubicBezTo>
                    <a:pt x="14282" y="5608"/>
                    <a:pt x="12919" y="13010"/>
                    <a:pt x="7596" y="16983"/>
                  </a:cubicBezTo>
                  <a:lnTo>
                    <a:pt x="0" y="6805"/>
                  </a:lnTo>
                  <a:close/>
                </a:path>
              </a:pathLst>
            </a:custGeom>
            <a:solidFill>
              <a:srgbClr val="6FCE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-8574" y="0"/>
              <a:ext cx="16670" cy="13825"/>
            </a:xfrm>
            <a:custGeom>
              <a:avLst/>
              <a:gdLst/>
              <a:ahLst/>
              <a:cxnLst/>
              <a:rect l="l" t="t" r="r" b="b"/>
              <a:pathLst>
                <a:path w="16670" h="13825">
                  <a:moveTo>
                    <a:pt x="16669" y="9786"/>
                  </a:moveTo>
                  <a:cubicBezTo>
                    <a:pt x="11787" y="13825"/>
                    <a:pt x="4674" y="13647"/>
                    <a:pt x="0" y="9369"/>
                  </a:cubicBezTo>
                  <a:lnTo>
                    <a:pt x="8574" y="0"/>
                  </a:lnTo>
                  <a:close/>
                </a:path>
              </a:pathLst>
            </a:custGeom>
            <a:solidFill>
              <a:srgbClr val="67B1D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-12793" y="-10178"/>
              <a:ext cx="12793" cy="19963"/>
            </a:xfrm>
            <a:custGeom>
              <a:avLst/>
              <a:gdLst/>
              <a:ahLst/>
              <a:cxnLst/>
              <a:rect l="l" t="t" r="r" b="b"/>
              <a:pathLst>
                <a:path w="12793" h="19963">
                  <a:moveTo>
                    <a:pt x="4698" y="19964"/>
                  </a:moveTo>
                  <a:cubicBezTo>
                    <a:pt x="1696" y="17480"/>
                    <a:pt x="0" y="13756"/>
                    <a:pt x="97" y="9861"/>
                  </a:cubicBezTo>
                  <a:cubicBezTo>
                    <a:pt x="194" y="5965"/>
                    <a:pt x="2074" y="2331"/>
                    <a:pt x="5197" y="0"/>
                  </a:cubicBezTo>
                  <a:lnTo>
                    <a:pt x="12793" y="10178"/>
                  </a:lnTo>
                  <a:close/>
                </a:path>
              </a:pathLst>
            </a:custGeom>
            <a:solidFill>
              <a:srgbClr val="6B93C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-8095" y="-12700"/>
              <a:ext cx="8095" cy="12700"/>
            </a:xfrm>
            <a:custGeom>
              <a:avLst/>
              <a:gdLst/>
              <a:ahLst/>
              <a:cxnLst/>
              <a:rect l="l" t="t" r="r" b="b"/>
              <a:pathLst>
                <a:path w="8095" h="12700">
                  <a:moveTo>
                    <a:pt x="0" y="2914"/>
                  </a:moveTo>
                  <a:cubicBezTo>
                    <a:pt x="2277" y="1031"/>
                    <a:pt x="5139" y="0"/>
                    <a:pt x="8094" y="0"/>
                  </a:cubicBezTo>
                  <a:lnTo>
                    <a:pt x="8095" y="12700"/>
                  </a:lnTo>
                  <a:close/>
                </a:path>
              </a:pathLst>
            </a:custGeom>
            <a:solidFill>
              <a:srgbClr val="7175A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Freeform 14"/>
          <p:cNvSpPr/>
          <p:nvPr/>
        </p:nvSpPr>
        <p:spPr>
          <a:xfrm rot="38845">
            <a:off x="15199293" y="825487"/>
            <a:ext cx="2098434" cy="2068207"/>
          </a:xfrm>
          <a:custGeom>
            <a:avLst/>
            <a:gdLst/>
            <a:ahLst/>
            <a:cxnLst/>
            <a:rect l="l" t="t" r="r" b="b"/>
            <a:pathLst>
              <a:path w="6345042" h="6345042">
                <a:moveTo>
                  <a:pt x="0" y="0"/>
                </a:moveTo>
                <a:lnTo>
                  <a:pt x="6345042" y="0"/>
                </a:lnTo>
                <a:lnTo>
                  <a:pt x="6345042" y="6345043"/>
                </a:lnTo>
                <a:lnTo>
                  <a:pt x="0" y="63450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6" name="TextBox 26"/>
          <p:cNvSpPr txBox="1"/>
          <p:nvPr/>
        </p:nvSpPr>
        <p:spPr>
          <a:xfrm>
            <a:off x="15202047" y="1551482"/>
            <a:ext cx="2112713" cy="493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1400" spc="107" dirty="0">
                <a:solidFill>
                  <a:srgbClr val="2C92D5"/>
                </a:solidFill>
                <a:latin typeface="Aileron Heavy"/>
              </a:rPr>
              <a:t>Show Case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DCBD77-AC33-5586-B92E-CBC3C9324CC5}"/>
              </a:ext>
            </a:extLst>
          </p:cNvPr>
          <p:cNvSpPr txBox="1"/>
          <p:nvPr/>
        </p:nvSpPr>
        <p:spPr>
          <a:xfrm>
            <a:off x="2057400" y="2202296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Marketing &amp; Growth Strategy</a:t>
            </a:r>
            <a:endParaRPr 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AA7E1E-DC39-1F83-E5E4-C17170F220DF}"/>
              </a:ext>
            </a:extLst>
          </p:cNvPr>
          <p:cNvSpPr txBox="1"/>
          <p:nvPr/>
        </p:nvSpPr>
        <p:spPr>
          <a:xfrm>
            <a:off x="2514600" y="3780360"/>
            <a:ext cx="7086600" cy="4280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User Acquisition Plan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: Social media campaigns, partnerships with educational institutions, SEO strategies, etc.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Community Building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: Engaging users through content, events, and referral programs.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678078-FD11-9FBB-1D21-8FDD04F11F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4"/>
          <a:stretch/>
        </p:blipFill>
        <p:spPr>
          <a:xfrm>
            <a:off x="10552529" y="3180388"/>
            <a:ext cx="6781800" cy="529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13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4942009" y="571500"/>
            <a:ext cx="2583991" cy="2590800"/>
            <a:chOff x="-12700" y="-12700"/>
            <a:chExt cx="25400" cy="25400"/>
          </a:xfrm>
        </p:grpSpPr>
        <p:sp>
          <p:nvSpPr>
            <p:cNvPr id="9" name="Freeform 9"/>
            <p:cNvSpPr/>
            <p:nvPr/>
          </p:nvSpPr>
          <p:spPr>
            <a:xfrm>
              <a:off x="0" y="-12700"/>
              <a:ext cx="11050" cy="12700"/>
            </a:xfrm>
            <a:custGeom>
              <a:avLst/>
              <a:gdLst/>
              <a:ahLst/>
              <a:cxnLst/>
              <a:rect l="l" t="t" r="r" b="b"/>
              <a:pathLst>
                <a:path w="11050" h="12700">
                  <a:moveTo>
                    <a:pt x="0" y="0"/>
                  </a:moveTo>
                  <a:lnTo>
                    <a:pt x="0" y="0"/>
                  </a:lnTo>
                  <a:cubicBezTo>
                    <a:pt x="4574" y="0"/>
                    <a:pt x="8795" y="2460"/>
                    <a:pt x="11050" y="6439"/>
                  </a:cubicBezTo>
                  <a:lnTo>
                    <a:pt x="0" y="12700"/>
                  </a:lnTo>
                  <a:close/>
                </a:path>
              </a:pathLst>
            </a:custGeom>
            <a:solidFill>
              <a:srgbClr val="86EA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-6805"/>
              <a:ext cx="14282" cy="16983"/>
            </a:xfrm>
            <a:custGeom>
              <a:avLst/>
              <a:gdLst/>
              <a:ahLst/>
              <a:cxnLst/>
              <a:rect l="l" t="t" r="r" b="b"/>
              <a:pathLst>
                <a:path w="14282" h="16983">
                  <a:moveTo>
                    <a:pt x="10723" y="0"/>
                  </a:moveTo>
                  <a:cubicBezTo>
                    <a:pt x="14282" y="5608"/>
                    <a:pt x="12919" y="13010"/>
                    <a:pt x="7596" y="16983"/>
                  </a:cubicBezTo>
                  <a:lnTo>
                    <a:pt x="0" y="6805"/>
                  </a:lnTo>
                  <a:close/>
                </a:path>
              </a:pathLst>
            </a:custGeom>
            <a:solidFill>
              <a:srgbClr val="6FCE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-8574" y="0"/>
              <a:ext cx="16670" cy="13825"/>
            </a:xfrm>
            <a:custGeom>
              <a:avLst/>
              <a:gdLst/>
              <a:ahLst/>
              <a:cxnLst/>
              <a:rect l="l" t="t" r="r" b="b"/>
              <a:pathLst>
                <a:path w="16670" h="13825">
                  <a:moveTo>
                    <a:pt x="16669" y="9786"/>
                  </a:moveTo>
                  <a:cubicBezTo>
                    <a:pt x="11787" y="13825"/>
                    <a:pt x="4674" y="13647"/>
                    <a:pt x="0" y="9369"/>
                  </a:cubicBezTo>
                  <a:lnTo>
                    <a:pt x="8574" y="0"/>
                  </a:lnTo>
                  <a:close/>
                </a:path>
              </a:pathLst>
            </a:custGeom>
            <a:solidFill>
              <a:srgbClr val="67B1D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-12793" y="-10178"/>
              <a:ext cx="12793" cy="19963"/>
            </a:xfrm>
            <a:custGeom>
              <a:avLst/>
              <a:gdLst/>
              <a:ahLst/>
              <a:cxnLst/>
              <a:rect l="l" t="t" r="r" b="b"/>
              <a:pathLst>
                <a:path w="12793" h="19963">
                  <a:moveTo>
                    <a:pt x="4698" y="19964"/>
                  </a:moveTo>
                  <a:cubicBezTo>
                    <a:pt x="1696" y="17480"/>
                    <a:pt x="0" y="13756"/>
                    <a:pt x="97" y="9861"/>
                  </a:cubicBezTo>
                  <a:cubicBezTo>
                    <a:pt x="194" y="5965"/>
                    <a:pt x="2074" y="2331"/>
                    <a:pt x="5197" y="0"/>
                  </a:cubicBezTo>
                  <a:lnTo>
                    <a:pt x="12793" y="10178"/>
                  </a:lnTo>
                  <a:close/>
                </a:path>
              </a:pathLst>
            </a:custGeom>
            <a:solidFill>
              <a:srgbClr val="6B93C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-8095" y="-12700"/>
              <a:ext cx="8095" cy="12700"/>
            </a:xfrm>
            <a:custGeom>
              <a:avLst/>
              <a:gdLst/>
              <a:ahLst/>
              <a:cxnLst/>
              <a:rect l="l" t="t" r="r" b="b"/>
              <a:pathLst>
                <a:path w="8095" h="12700">
                  <a:moveTo>
                    <a:pt x="0" y="2914"/>
                  </a:moveTo>
                  <a:cubicBezTo>
                    <a:pt x="2277" y="1031"/>
                    <a:pt x="5139" y="0"/>
                    <a:pt x="8094" y="0"/>
                  </a:cubicBezTo>
                  <a:lnTo>
                    <a:pt x="8095" y="12700"/>
                  </a:lnTo>
                  <a:close/>
                </a:path>
              </a:pathLst>
            </a:custGeom>
            <a:solidFill>
              <a:srgbClr val="7175A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Freeform 14"/>
          <p:cNvSpPr/>
          <p:nvPr/>
        </p:nvSpPr>
        <p:spPr>
          <a:xfrm rot="38845">
            <a:off x="15199293" y="825487"/>
            <a:ext cx="2098434" cy="2068207"/>
          </a:xfrm>
          <a:custGeom>
            <a:avLst/>
            <a:gdLst/>
            <a:ahLst/>
            <a:cxnLst/>
            <a:rect l="l" t="t" r="r" b="b"/>
            <a:pathLst>
              <a:path w="6345042" h="6345042">
                <a:moveTo>
                  <a:pt x="0" y="0"/>
                </a:moveTo>
                <a:lnTo>
                  <a:pt x="6345042" y="0"/>
                </a:lnTo>
                <a:lnTo>
                  <a:pt x="6345042" y="6345043"/>
                </a:lnTo>
                <a:lnTo>
                  <a:pt x="0" y="63450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6" name="TextBox 26"/>
          <p:cNvSpPr txBox="1"/>
          <p:nvPr/>
        </p:nvSpPr>
        <p:spPr>
          <a:xfrm>
            <a:off x="15202047" y="1551482"/>
            <a:ext cx="2112713" cy="493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1400" spc="107" dirty="0">
                <a:solidFill>
                  <a:srgbClr val="2C92D5"/>
                </a:solidFill>
                <a:latin typeface="Aileron Heavy"/>
              </a:rPr>
              <a:t>Show Case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DCBD77-AC33-5586-B92E-CBC3C9324CC5}"/>
              </a:ext>
            </a:extLst>
          </p:cNvPr>
          <p:cNvSpPr txBox="1"/>
          <p:nvPr/>
        </p:nvSpPr>
        <p:spPr>
          <a:xfrm>
            <a:off x="2057400" y="2202296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Marketing &amp; Growth Strategy</a:t>
            </a:r>
            <a:endParaRPr 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AA7E1E-DC39-1F83-E5E4-C17170F220DF}"/>
              </a:ext>
            </a:extLst>
          </p:cNvPr>
          <p:cNvSpPr txBox="1"/>
          <p:nvPr/>
        </p:nvSpPr>
        <p:spPr>
          <a:xfrm>
            <a:off x="2514600" y="3780360"/>
            <a:ext cx="7086600" cy="4280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User Acquisition Plan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: Social media campaigns, partnerships with educational institutions, SEO strategies, etc.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Community Building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: Engaging users through content, events, and referral programs.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678078-FD11-9FBB-1D21-8FDD04F11F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4"/>
          <a:stretch/>
        </p:blipFill>
        <p:spPr>
          <a:xfrm>
            <a:off x="10552529" y="3180388"/>
            <a:ext cx="6781800" cy="529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3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4942009" y="571500"/>
            <a:ext cx="2583991" cy="2590800"/>
            <a:chOff x="-12700" y="-12700"/>
            <a:chExt cx="25400" cy="25400"/>
          </a:xfrm>
        </p:grpSpPr>
        <p:sp>
          <p:nvSpPr>
            <p:cNvPr id="9" name="Freeform 9"/>
            <p:cNvSpPr/>
            <p:nvPr/>
          </p:nvSpPr>
          <p:spPr>
            <a:xfrm>
              <a:off x="0" y="-12700"/>
              <a:ext cx="11050" cy="12700"/>
            </a:xfrm>
            <a:custGeom>
              <a:avLst/>
              <a:gdLst/>
              <a:ahLst/>
              <a:cxnLst/>
              <a:rect l="l" t="t" r="r" b="b"/>
              <a:pathLst>
                <a:path w="11050" h="12700">
                  <a:moveTo>
                    <a:pt x="0" y="0"/>
                  </a:moveTo>
                  <a:lnTo>
                    <a:pt x="0" y="0"/>
                  </a:lnTo>
                  <a:cubicBezTo>
                    <a:pt x="4574" y="0"/>
                    <a:pt x="8795" y="2460"/>
                    <a:pt x="11050" y="6439"/>
                  </a:cubicBezTo>
                  <a:lnTo>
                    <a:pt x="0" y="12700"/>
                  </a:lnTo>
                  <a:close/>
                </a:path>
              </a:pathLst>
            </a:custGeom>
            <a:solidFill>
              <a:srgbClr val="86EA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-6805"/>
              <a:ext cx="14282" cy="16983"/>
            </a:xfrm>
            <a:custGeom>
              <a:avLst/>
              <a:gdLst/>
              <a:ahLst/>
              <a:cxnLst/>
              <a:rect l="l" t="t" r="r" b="b"/>
              <a:pathLst>
                <a:path w="14282" h="16983">
                  <a:moveTo>
                    <a:pt x="10723" y="0"/>
                  </a:moveTo>
                  <a:cubicBezTo>
                    <a:pt x="14282" y="5608"/>
                    <a:pt x="12919" y="13010"/>
                    <a:pt x="7596" y="16983"/>
                  </a:cubicBezTo>
                  <a:lnTo>
                    <a:pt x="0" y="6805"/>
                  </a:lnTo>
                  <a:close/>
                </a:path>
              </a:pathLst>
            </a:custGeom>
            <a:solidFill>
              <a:srgbClr val="6FCE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-8574" y="0"/>
              <a:ext cx="16670" cy="13825"/>
            </a:xfrm>
            <a:custGeom>
              <a:avLst/>
              <a:gdLst/>
              <a:ahLst/>
              <a:cxnLst/>
              <a:rect l="l" t="t" r="r" b="b"/>
              <a:pathLst>
                <a:path w="16670" h="13825">
                  <a:moveTo>
                    <a:pt x="16669" y="9786"/>
                  </a:moveTo>
                  <a:cubicBezTo>
                    <a:pt x="11787" y="13825"/>
                    <a:pt x="4674" y="13647"/>
                    <a:pt x="0" y="9369"/>
                  </a:cubicBezTo>
                  <a:lnTo>
                    <a:pt x="8574" y="0"/>
                  </a:lnTo>
                  <a:close/>
                </a:path>
              </a:pathLst>
            </a:custGeom>
            <a:solidFill>
              <a:srgbClr val="67B1D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-12793" y="-10178"/>
              <a:ext cx="12793" cy="19963"/>
            </a:xfrm>
            <a:custGeom>
              <a:avLst/>
              <a:gdLst/>
              <a:ahLst/>
              <a:cxnLst/>
              <a:rect l="l" t="t" r="r" b="b"/>
              <a:pathLst>
                <a:path w="12793" h="19963">
                  <a:moveTo>
                    <a:pt x="4698" y="19964"/>
                  </a:moveTo>
                  <a:cubicBezTo>
                    <a:pt x="1696" y="17480"/>
                    <a:pt x="0" y="13756"/>
                    <a:pt x="97" y="9861"/>
                  </a:cubicBezTo>
                  <a:cubicBezTo>
                    <a:pt x="194" y="5965"/>
                    <a:pt x="2074" y="2331"/>
                    <a:pt x="5197" y="0"/>
                  </a:cubicBezTo>
                  <a:lnTo>
                    <a:pt x="12793" y="10178"/>
                  </a:lnTo>
                  <a:close/>
                </a:path>
              </a:pathLst>
            </a:custGeom>
            <a:solidFill>
              <a:srgbClr val="6B93C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-8095" y="-12700"/>
              <a:ext cx="8095" cy="12700"/>
            </a:xfrm>
            <a:custGeom>
              <a:avLst/>
              <a:gdLst/>
              <a:ahLst/>
              <a:cxnLst/>
              <a:rect l="l" t="t" r="r" b="b"/>
              <a:pathLst>
                <a:path w="8095" h="12700">
                  <a:moveTo>
                    <a:pt x="0" y="2914"/>
                  </a:moveTo>
                  <a:cubicBezTo>
                    <a:pt x="2277" y="1031"/>
                    <a:pt x="5139" y="0"/>
                    <a:pt x="8094" y="0"/>
                  </a:cubicBezTo>
                  <a:lnTo>
                    <a:pt x="8095" y="12700"/>
                  </a:lnTo>
                  <a:close/>
                </a:path>
              </a:pathLst>
            </a:custGeom>
            <a:solidFill>
              <a:srgbClr val="7175A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Freeform 14"/>
          <p:cNvSpPr/>
          <p:nvPr/>
        </p:nvSpPr>
        <p:spPr>
          <a:xfrm rot="38845">
            <a:off x="15199293" y="825487"/>
            <a:ext cx="2098434" cy="2068207"/>
          </a:xfrm>
          <a:custGeom>
            <a:avLst/>
            <a:gdLst/>
            <a:ahLst/>
            <a:cxnLst/>
            <a:rect l="l" t="t" r="r" b="b"/>
            <a:pathLst>
              <a:path w="6345042" h="6345042">
                <a:moveTo>
                  <a:pt x="0" y="0"/>
                </a:moveTo>
                <a:lnTo>
                  <a:pt x="6345042" y="0"/>
                </a:lnTo>
                <a:lnTo>
                  <a:pt x="6345042" y="6345043"/>
                </a:lnTo>
                <a:lnTo>
                  <a:pt x="0" y="63450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6" name="TextBox 26"/>
          <p:cNvSpPr txBox="1"/>
          <p:nvPr/>
        </p:nvSpPr>
        <p:spPr>
          <a:xfrm>
            <a:off x="15202047" y="1551482"/>
            <a:ext cx="2112713" cy="493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1400" spc="107" dirty="0">
                <a:solidFill>
                  <a:srgbClr val="2C92D5"/>
                </a:solidFill>
                <a:latin typeface="Aileron Heavy"/>
              </a:rPr>
              <a:t>Show Case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DCBD77-AC33-5586-B92E-CBC3C9324CC5}"/>
              </a:ext>
            </a:extLst>
          </p:cNvPr>
          <p:cNvSpPr txBox="1"/>
          <p:nvPr/>
        </p:nvSpPr>
        <p:spPr>
          <a:xfrm>
            <a:off x="2057400" y="2202296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</a:rPr>
              <a:t>Analysis of Similar Platforms</a:t>
            </a:r>
            <a:endParaRPr 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AA7E1E-DC39-1F83-E5E4-C17170F220DF}"/>
              </a:ext>
            </a:extLst>
          </p:cNvPr>
          <p:cNvSpPr txBox="1"/>
          <p:nvPr/>
        </p:nvSpPr>
        <p:spPr>
          <a:xfrm>
            <a:off x="2286000" y="4546927"/>
            <a:ext cx="7772400" cy="2987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b="0" i="0" dirty="0" err="1">
                <a:solidFill>
                  <a:srgbClr val="0F0F0F"/>
                </a:solidFill>
                <a:effectLst/>
                <a:latin typeface="Söhne"/>
              </a:rPr>
              <a:t>Skillshare</a:t>
            </a:r>
            <a:r>
              <a:rPr lang="en-US" sz="2800" b="0" i="0" dirty="0">
                <a:solidFill>
                  <a:srgbClr val="0F0F0F"/>
                </a:solidFill>
                <a:effectLst/>
                <a:latin typeface="Söhne"/>
              </a:rPr>
              <a:t>, Udemy, Coursera, Meetup.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sz="2800" b="0" i="0" dirty="0">
                <a:solidFill>
                  <a:srgbClr val="0F0F0F"/>
                </a:solidFill>
                <a:effectLst/>
                <a:latin typeface="Söhne"/>
              </a:rPr>
              <a:t>Overview of their core functionalities and user base.</a:t>
            </a: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b="0" i="0" dirty="0">
                <a:solidFill>
                  <a:srgbClr val="0F0F0F"/>
                </a:solidFill>
                <a:effectLst/>
                <a:latin typeface="Söhne"/>
              </a:rPr>
              <a:t>Strengths and weaknesses of these platforms.</a:t>
            </a:r>
          </a:p>
          <a:p>
            <a:pPr>
              <a:lnSpc>
                <a:spcPct val="200000"/>
              </a:lnSpc>
            </a:pP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11711B-B279-733E-138A-209C89B925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0"/>
          <a:stretch/>
        </p:blipFill>
        <p:spPr>
          <a:xfrm>
            <a:off x="11046348" y="3335428"/>
            <a:ext cx="7772400" cy="3829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3B9646-F58F-E1BF-9297-98CCBA322E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9044" y="5676900"/>
            <a:ext cx="3677029" cy="20660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89759B-853A-DA9D-8EF3-D159CF27C3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5303653"/>
            <a:ext cx="39624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92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4942009" y="571500"/>
            <a:ext cx="2583991" cy="2590800"/>
            <a:chOff x="-12700" y="-12700"/>
            <a:chExt cx="25400" cy="25400"/>
          </a:xfrm>
        </p:grpSpPr>
        <p:sp>
          <p:nvSpPr>
            <p:cNvPr id="9" name="Freeform 9"/>
            <p:cNvSpPr/>
            <p:nvPr/>
          </p:nvSpPr>
          <p:spPr>
            <a:xfrm>
              <a:off x="0" y="-12700"/>
              <a:ext cx="11050" cy="12700"/>
            </a:xfrm>
            <a:custGeom>
              <a:avLst/>
              <a:gdLst/>
              <a:ahLst/>
              <a:cxnLst/>
              <a:rect l="l" t="t" r="r" b="b"/>
              <a:pathLst>
                <a:path w="11050" h="12700">
                  <a:moveTo>
                    <a:pt x="0" y="0"/>
                  </a:moveTo>
                  <a:lnTo>
                    <a:pt x="0" y="0"/>
                  </a:lnTo>
                  <a:cubicBezTo>
                    <a:pt x="4574" y="0"/>
                    <a:pt x="8795" y="2460"/>
                    <a:pt x="11050" y="6439"/>
                  </a:cubicBezTo>
                  <a:lnTo>
                    <a:pt x="0" y="12700"/>
                  </a:lnTo>
                  <a:close/>
                </a:path>
              </a:pathLst>
            </a:custGeom>
            <a:solidFill>
              <a:srgbClr val="86EA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-6805"/>
              <a:ext cx="14282" cy="16983"/>
            </a:xfrm>
            <a:custGeom>
              <a:avLst/>
              <a:gdLst/>
              <a:ahLst/>
              <a:cxnLst/>
              <a:rect l="l" t="t" r="r" b="b"/>
              <a:pathLst>
                <a:path w="14282" h="16983">
                  <a:moveTo>
                    <a:pt x="10723" y="0"/>
                  </a:moveTo>
                  <a:cubicBezTo>
                    <a:pt x="14282" y="5608"/>
                    <a:pt x="12919" y="13010"/>
                    <a:pt x="7596" y="16983"/>
                  </a:cubicBezTo>
                  <a:lnTo>
                    <a:pt x="0" y="6805"/>
                  </a:lnTo>
                  <a:close/>
                </a:path>
              </a:pathLst>
            </a:custGeom>
            <a:solidFill>
              <a:srgbClr val="6FCE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-8574" y="0"/>
              <a:ext cx="16670" cy="13825"/>
            </a:xfrm>
            <a:custGeom>
              <a:avLst/>
              <a:gdLst/>
              <a:ahLst/>
              <a:cxnLst/>
              <a:rect l="l" t="t" r="r" b="b"/>
              <a:pathLst>
                <a:path w="16670" h="13825">
                  <a:moveTo>
                    <a:pt x="16669" y="9786"/>
                  </a:moveTo>
                  <a:cubicBezTo>
                    <a:pt x="11787" y="13825"/>
                    <a:pt x="4674" y="13647"/>
                    <a:pt x="0" y="9369"/>
                  </a:cubicBezTo>
                  <a:lnTo>
                    <a:pt x="8574" y="0"/>
                  </a:lnTo>
                  <a:close/>
                </a:path>
              </a:pathLst>
            </a:custGeom>
            <a:solidFill>
              <a:srgbClr val="67B1D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-12793" y="-10178"/>
              <a:ext cx="12793" cy="19963"/>
            </a:xfrm>
            <a:custGeom>
              <a:avLst/>
              <a:gdLst/>
              <a:ahLst/>
              <a:cxnLst/>
              <a:rect l="l" t="t" r="r" b="b"/>
              <a:pathLst>
                <a:path w="12793" h="19963">
                  <a:moveTo>
                    <a:pt x="4698" y="19964"/>
                  </a:moveTo>
                  <a:cubicBezTo>
                    <a:pt x="1696" y="17480"/>
                    <a:pt x="0" y="13756"/>
                    <a:pt x="97" y="9861"/>
                  </a:cubicBezTo>
                  <a:cubicBezTo>
                    <a:pt x="194" y="5965"/>
                    <a:pt x="2074" y="2331"/>
                    <a:pt x="5197" y="0"/>
                  </a:cubicBezTo>
                  <a:lnTo>
                    <a:pt x="12793" y="10178"/>
                  </a:lnTo>
                  <a:close/>
                </a:path>
              </a:pathLst>
            </a:custGeom>
            <a:solidFill>
              <a:srgbClr val="6B93C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-8095" y="-12700"/>
              <a:ext cx="8095" cy="12700"/>
            </a:xfrm>
            <a:custGeom>
              <a:avLst/>
              <a:gdLst/>
              <a:ahLst/>
              <a:cxnLst/>
              <a:rect l="l" t="t" r="r" b="b"/>
              <a:pathLst>
                <a:path w="8095" h="12700">
                  <a:moveTo>
                    <a:pt x="0" y="2914"/>
                  </a:moveTo>
                  <a:cubicBezTo>
                    <a:pt x="2277" y="1031"/>
                    <a:pt x="5139" y="0"/>
                    <a:pt x="8094" y="0"/>
                  </a:cubicBezTo>
                  <a:lnTo>
                    <a:pt x="8095" y="12700"/>
                  </a:lnTo>
                  <a:close/>
                </a:path>
              </a:pathLst>
            </a:custGeom>
            <a:solidFill>
              <a:srgbClr val="7175A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Freeform 14"/>
          <p:cNvSpPr/>
          <p:nvPr/>
        </p:nvSpPr>
        <p:spPr>
          <a:xfrm rot="38845">
            <a:off x="15199293" y="825487"/>
            <a:ext cx="2098434" cy="2068207"/>
          </a:xfrm>
          <a:custGeom>
            <a:avLst/>
            <a:gdLst/>
            <a:ahLst/>
            <a:cxnLst/>
            <a:rect l="l" t="t" r="r" b="b"/>
            <a:pathLst>
              <a:path w="6345042" h="6345042">
                <a:moveTo>
                  <a:pt x="0" y="0"/>
                </a:moveTo>
                <a:lnTo>
                  <a:pt x="6345042" y="0"/>
                </a:lnTo>
                <a:lnTo>
                  <a:pt x="6345042" y="6345043"/>
                </a:lnTo>
                <a:lnTo>
                  <a:pt x="0" y="63450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6" name="TextBox 26"/>
          <p:cNvSpPr txBox="1"/>
          <p:nvPr/>
        </p:nvSpPr>
        <p:spPr>
          <a:xfrm>
            <a:off x="15202047" y="1551482"/>
            <a:ext cx="2112713" cy="493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1400" spc="107" dirty="0">
                <a:solidFill>
                  <a:srgbClr val="2C92D5"/>
                </a:solidFill>
                <a:latin typeface="Aileron Heavy"/>
              </a:rPr>
              <a:t>Show Case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DCBD77-AC33-5586-B92E-CBC3C9324CC5}"/>
              </a:ext>
            </a:extLst>
          </p:cNvPr>
          <p:cNvSpPr txBox="1"/>
          <p:nvPr/>
        </p:nvSpPr>
        <p:spPr>
          <a:xfrm>
            <a:off x="2053995" y="1610192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0" dirty="0">
                <a:effectLst/>
                <a:latin typeface="Söhne"/>
              </a:rPr>
              <a:t>How </a:t>
            </a:r>
            <a:r>
              <a:rPr lang="en-US" sz="4000" b="1" i="0" dirty="0" err="1">
                <a:effectLst/>
                <a:latin typeface="Söhne"/>
              </a:rPr>
              <a:t>ShowCase</a:t>
            </a:r>
            <a:r>
              <a:rPr lang="en-US" sz="4000" b="1" i="0" dirty="0">
                <a:effectLst/>
                <a:latin typeface="Söhne"/>
              </a:rPr>
              <a:t> Will Stand Out?</a:t>
            </a:r>
            <a:endParaRPr 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AA7E1E-DC39-1F83-E5E4-C17170F220DF}"/>
              </a:ext>
            </a:extLst>
          </p:cNvPr>
          <p:cNvSpPr txBox="1"/>
          <p:nvPr/>
        </p:nvSpPr>
        <p:spPr>
          <a:xfrm>
            <a:off x="2441052" y="2933631"/>
            <a:ext cx="7772400" cy="6865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Personalization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Community-Centric Approach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Interactive Learning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Features Overview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User Experience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Personalized skill showcasing.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Building vibrant local communities.</a:t>
            </a:r>
          </a:p>
          <a:p>
            <a:pPr marL="457200" indent="-4572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Visual Comparison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3B416FB-B21C-7D6F-70E2-E367106D30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57"/>
          <a:stretch/>
        </p:blipFill>
        <p:spPr>
          <a:xfrm>
            <a:off x="9328151" y="3301098"/>
            <a:ext cx="7772400" cy="57789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86036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4942009" y="571500"/>
            <a:ext cx="2583991" cy="2590800"/>
            <a:chOff x="-12700" y="-12700"/>
            <a:chExt cx="25400" cy="25400"/>
          </a:xfrm>
        </p:grpSpPr>
        <p:sp>
          <p:nvSpPr>
            <p:cNvPr id="9" name="Freeform 9"/>
            <p:cNvSpPr/>
            <p:nvPr/>
          </p:nvSpPr>
          <p:spPr>
            <a:xfrm>
              <a:off x="0" y="-12700"/>
              <a:ext cx="11050" cy="12700"/>
            </a:xfrm>
            <a:custGeom>
              <a:avLst/>
              <a:gdLst/>
              <a:ahLst/>
              <a:cxnLst/>
              <a:rect l="l" t="t" r="r" b="b"/>
              <a:pathLst>
                <a:path w="11050" h="12700">
                  <a:moveTo>
                    <a:pt x="0" y="0"/>
                  </a:moveTo>
                  <a:lnTo>
                    <a:pt x="0" y="0"/>
                  </a:lnTo>
                  <a:cubicBezTo>
                    <a:pt x="4574" y="0"/>
                    <a:pt x="8795" y="2460"/>
                    <a:pt x="11050" y="6439"/>
                  </a:cubicBezTo>
                  <a:lnTo>
                    <a:pt x="0" y="12700"/>
                  </a:lnTo>
                  <a:close/>
                </a:path>
              </a:pathLst>
            </a:custGeom>
            <a:solidFill>
              <a:srgbClr val="86EA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-6805"/>
              <a:ext cx="14282" cy="16983"/>
            </a:xfrm>
            <a:custGeom>
              <a:avLst/>
              <a:gdLst/>
              <a:ahLst/>
              <a:cxnLst/>
              <a:rect l="l" t="t" r="r" b="b"/>
              <a:pathLst>
                <a:path w="14282" h="16983">
                  <a:moveTo>
                    <a:pt x="10723" y="0"/>
                  </a:moveTo>
                  <a:cubicBezTo>
                    <a:pt x="14282" y="5608"/>
                    <a:pt x="12919" y="13010"/>
                    <a:pt x="7596" y="16983"/>
                  </a:cubicBezTo>
                  <a:lnTo>
                    <a:pt x="0" y="6805"/>
                  </a:lnTo>
                  <a:close/>
                </a:path>
              </a:pathLst>
            </a:custGeom>
            <a:solidFill>
              <a:srgbClr val="6FCE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-8574" y="0"/>
              <a:ext cx="16670" cy="13825"/>
            </a:xfrm>
            <a:custGeom>
              <a:avLst/>
              <a:gdLst/>
              <a:ahLst/>
              <a:cxnLst/>
              <a:rect l="l" t="t" r="r" b="b"/>
              <a:pathLst>
                <a:path w="16670" h="13825">
                  <a:moveTo>
                    <a:pt x="16669" y="9786"/>
                  </a:moveTo>
                  <a:cubicBezTo>
                    <a:pt x="11787" y="13825"/>
                    <a:pt x="4674" y="13647"/>
                    <a:pt x="0" y="9369"/>
                  </a:cubicBezTo>
                  <a:lnTo>
                    <a:pt x="8574" y="0"/>
                  </a:lnTo>
                  <a:close/>
                </a:path>
              </a:pathLst>
            </a:custGeom>
            <a:solidFill>
              <a:srgbClr val="67B1D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-12793" y="-10178"/>
              <a:ext cx="12793" cy="19963"/>
            </a:xfrm>
            <a:custGeom>
              <a:avLst/>
              <a:gdLst/>
              <a:ahLst/>
              <a:cxnLst/>
              <a:rect l="l" t="t" r="r" b="b"/>
              <a:pathLst>
                <a:path w="12793" h="19963">
                  <a:moveTo>
                    <a:pt x="4698" y="19964"/>
                  </a:moveTo>
                  <a:cubicBezTo>
                    <a:pt x="1696" y="17480"/>
                    <a:pt x="0" y="13756"/>
                    <a:pt x="97" y="9861"/>
                  </a:cubicBezTo>
                  <a:cubicBezTo>
                    <a:pt x="194" y="5965"/>
                    <a:pt x="2074" y="2331"/>
                    <a:pt x="5197" y="0"/>
                  </a:cubicBezTo>
                  <a:lnTo>
                    <a:pt x="12793" y="10178"/>
                  </a:lnTo>
                  <a:close/>
                </a:path>
              </a:pathLst>
            </a:custGeom>
            <a:solidFill>
              <a:srgbClr val="6B93C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-8095" y="-12700"/>
              <a:ext cx="8095" cy="12700"/>
            </a:xfrm>
            <a:custGeom>
              <a:avLst/>
              <a:gdLst/>
              <a:ahLst/>
              <a:cxnLst/>
              <a:rect l="l" t="t" r="r" b="b"/>
              <a:pathLst>
                <a:path w="8095" h="12700">
                  <a:moveTo>
                    <a:pt x="0" y="2914"/>
                  </a:moveTo>
                  <a:cubicBezTo>
                    <a:pt x="2277" y="1031"/>
                    <a:pt x="5139" y="0"/>
                    <a:pt x="8094" y="0"/>
                  </a:cubicBezTo>
                  <a:lnTo>
                    <a:pt x="8095" y="12700"/>
                  </a:lnTo>
                  <a:close/>
                </a:path>
              </a:pathLst>
            </a:custGeom>
            <a:solidFill>
              <a:srgbClr val="7175A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Freeform 14"/>
          <p:cNvSpPr/>
          <p:nvPr/>
        </p:nvSpPr>
        <p:spPr>
          <a:xfrm rot="38845">
            <a:off x="15199293" y="825487"/>
            <a:ext cx="2098434" cy="2068207"/>
          </a:xfrm>
          <a:custGeom>
            <a:avLst/>
            <a:gdLst/>
            <a:ahLst/>
            <a:cxnLst/>
            <a:rect l="l" t="t" r="r" b="b"/>
            <a:pathLst>
              <a:path w="6345042" h="6345042">
                <a:moveTo>
                  <a:pt x="0" y="0"/>
                </a:moveTo>
                <a:lnTo>
                  <a:pt x="6345042" y="0"/>
                </a:lnTo>
                <a:lnTo>
                  <a:pt x="6345042" y="6345043"/>
                </a:lnTo>
                <a:lnTo>
                  <a:pt x="0" y="63450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6" name="TextBox 26"/>
          <p:cNvSpPr txBox="1"/>
          <p:nvPr/>
        </p:nvSpPr>
        <p:spPr>
          <a:xfrm>
            <a:off x="15202047" y="1551482"/>
            <a:ext cx="2112713" cy="4933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1400" spc="107" dirty="0">
                <a:solidFill>
                  <a:srgbClr val="2C92D5"/>
                </a:solidFill>
                <a:latin typeface="Aileron Heavy"/>
              </a:rPr>
              <a:t>Show Case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DCBD77-AC33-5586-B92E-CBC3C9324CC5}"/>
              </a:ext>
            </a:extLst>
          </p:cNvPr>
          <p:cNvSpPr txBox="1"/>
          <p:nvPr/>
        </p:nvSpPr>
        <p:spPr>
          <a:xfrm>
            <a:off x="1964864" y="400050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0" dirty="0">
                <a:effectLst/>
                <a:latin typeface="Söhne"/>
              </a:rPr>
              <a:t>Conclusion</a:t>
            </a:r>
            <a:endParaRPr 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AA7E1E-DC39-1F83-E5E4-C17170F220DF}"/>
              </a:ext>
            </a:extLst>
          </p:cNvPr>
          <p:cNvSpPr txBox="1"/>
          <p:nvPr/>
        </p:nvSpPr>
        <p:spPr>
          <a:xfrm>
            <a:off x="1964864" y="5028462"/>
            <a:ext cx="7772400" cy="1695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b="0" i="0" dirty="0">
                <a:solidFill>
                  <a:srgbClr val="0F0F0F"/>
                </a:solidFill>
                <a:effectLst/>
                <a:latin typeface="Söhne"/>
              </a:rPr>
              <a:t>Show Case aims to revolutionize skill-sharing by fostering a vibrant online community.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BF5837-E077-1A33-1163-FBB60F3F72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3466419"/>
            <a:ext cx="4877481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749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92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6745705" cy="10287000"/>
          </a:xfrm>
          <a:prstGeom prst="rect">
            <a:avLst/>
          </a:prstGeom>
          <a:solidFill>
            <a:srgbClr val="13538A"/>
          </a:solid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7853" y="21099"/>
            <a:ext cx="6745705" cy="10287000"/>
          </a:xfrm>
          <a:custGeom>
            <a:avLst/>
            <a:gdLst/>
            <a:ahLst/>
            <a:cxnLst/>
            <a:rect l="l" t="t" r="r" b="b"/>
            <a:pathLst>
              <a:path w="6745705" h="10287000">
                <a:moveTo>
                  <a:pt x="0" y="0"/>
                </a:moveTo>
                <a:lnTo>
                  <a:pt x="6745705" y="0"/>
                </a:lnTo>
                <a:lnTo>
                  <a:pt x="674570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-110193" r="-186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9322239" y="1915695"/>
            <a:ext cx="6242698" cy="6242698"/>
            <a:chOff x="-12700" y="-12700"/>
            <a:chExt cx="25400" cy="25400"/>
          </a:xfrm>
        </p:grpSpPr>
        <p:sp>
          <p:nvSpPr>
            <p:cNvPr id="14" name="Freeform 14"/>
            <p:cNvSpPr/>
            <p:nvPr/>
          </p:nvSpPr>
          <p:spPr>
            <a:xfrm>
              <a:off x="0" y="-12700"/>
              <a:ext cx="11050" cy="12700"/>
            </a:xfrm>
            <a:custGeom>
              <a:avLst/>
              <a:gdLst/>
              <a:ahLst/>
              <a:cxnLst/>
              <a:rect l="l" t="t" r="r" b="b"/>
              <a:pathLst>
                <a:path w="11050" h="12700">
                  <a:moveTo>
                    <a:pt x="0" y="0"/>
                  </a:moveTo>
                  <a:lnTo>
                    <a:pt x="0" y="0"/>
                  </a:lnTo>
                  <a:cubicBezTo>
                    <a:pt x="4574" y="0"/>
                    <a:pt x="8795" y="2460"/>
                    <a:pt x="11050" y="6439"/>
                  </a:cubicBezTo>
                  <a:lnTo>
                    <a:pt x="0" y="12700"/>
                  </a:lnTo>
                  <a:close/>
                </a:path>
              </a:pathLst>
            </a:custGeom>
            <a:solidFill>
              <a:srgbClr val="86EA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-6805"/>
              <a:ext cx="14282" cy="16983"/>
            </a:xfrm>
            <a:custGeom>
              <a:avLst/>
              <a:gdLst/>
              <a:ahLst/>
              <a:cxnLst/>
              <a:rect l="l" t="t" r="r" b="b"/>
              <a:pathLst>
                <a:path w="14282" h="16983">
                  <a:moveTo>
                    <a:pt x="10723" y="0"/>
                  </a:moveTo>
                  <a:cubicBezTo>
                    <a:pt x="14282" y="5608"/>
                    <a:pt x="12919" y="13010"/>
                    <a:pt x="7596" y="16983"/>
                  </a:cubicBezTo>
                  <a:lnTo>
                    <a:pt x="0" y="6805"/>
                  </a:lnTo>
                  <a:close/>
                </a:path>
              </a:pathLst>
            </a:custGeom>
            <a:solidFill>
              <a:srgbClr val="6FCE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-8574" y="0"/>
              <a:ext cx="16670" cy="13825"/>
            </a:xfrm>
            <a:custGeom>
              <a:avLst/>
              <a:gdLst/>
              <a:ahLst/>
              <a:cxnLst/>
              <a:rect l="l" t="t" r="r" b="b"/>
              <a:pathLst>
                <a:path w="16670" h="13825">
                  <a:moveTo>
                    <a:pt x="16669" y="9786"/>
                  </a:moveTo>
                  <a:cubicBezTo>
                    <a:pt x="11787" y="13825"/>
                    <a:pt x="4674" y="13647"/>
                    <a:pt x="0" y="9369"/>
                  </a:cubicBezTo>
                  <a:lnTo>
                    <a:pt x="8574" y="0"/>
                  </a:lnTo>
                  <a:close/>
                </a:path>
              </a:pathLst>
            </a:custGeom>
            <a:solidFill>
              <a:srgbClr val="67B1D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-12793" y="-10178"/>
              <a:ext cx="12793" cy="19963"/>
            </a:xfrm>
            <a:custGeom>
              <a:avLst/>
              <a:gdLst/>
              <a:ahLst/>
              <a:cxnLst/>
              <a:rect l="l" t="t" r="r" b="b"/>
              <a:pathLst>
                <a:path w="12793" h="19963">
                  <a:moveTo>
                    <a:pt x="4698" y="19964"/>
                  </a:moveTo>
                  <a:cubicBezTo>
                    <a:pt x="1696" y="17480"/>
                    <a:pt x="0" y="13756"/>
                    <a:pt x="97" y="9861"/>
                  </a:cubicBezTo>
                  <a:cubicBezTo>
                    <a:pt x="194" y="5965"/>
                    <a:pt x="2074" y="2331"/>
                    <a:pt x="5197" y="0"/>
                  </a:cubicBezTo>
                  <a:lnTo>
                    <a:pt x="12793" y="10178"/>
                  </a:lnTo>
                  <a:close/>
                </a:path>
              </a:pathLst>
            </a:custGeom>
            <a:solidFill>
              <a:srgbClr val="6B93C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-8095" y="-12700"/>
              <a:ext cx="8095" cy="12700"/>
            </a:xfrm>
            <a:custGeom>
              <a:avLst/>
              <a:gdLst/>
              <a:ahLst/>
              <a:cxnLst/>
              <a:rect l="l" t="t" r="r" b="b"/>
              <a:pathLst>
                <a:path w="8095" h="12700">
                  <a:moveTo>
                    <a:pt x="0" y="2914"/>
                  </a:moveTo>
                  <a:cubicBezTo>
                    <a:pt x="2277" y="1031"/>
                    <a:pt x="5139" y="0"/>
                    <a:pt x="8094" y="0"/>
                  </a:cubicBezTo>
                  <a:lnTo>
                    <a:pt x="8095" y="12700"/>
                  </a:lnTo>
                  <a:close/>
                </a:path>
              </a:pathLst>
            </a:custGeom>
            <a:solidFill>
              <a:srgbClr val="7175A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/>
          <p:cNvSpPr/>
          <p:nvPr/>
        </p:nvSpPr>
        <p:spPr>
          <a:xfrm rot="38845">
            <a:off x="10062728" y="2656184"/>
            <a:ext cx="4761719" cy="4761719"/>
          </a:xfrm>
          <a:custGeom>
            <a:avLst/>
            <a:gdLst/>
            <a:ahLst/>
            <a:cxnLst/>
            <a:rect l="l" t="t" r="r" b="b"/>
            <a:pathLst>
              <a:path w="4761719" h="4761719">
                <a:moveTo>
                  <a:pt x="0" y="0"/>
                </a:moveTo>
                <a:lnTo>
                  <a:pt x="4761719" y="0"/>
                </a:lnTo>
                <a:lnTo>
                  <a:pt x="4761719" y="4761719"/>
                </a:lnTo>
                <a:lnTo>
                  <a:pt x="0" y="47617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10288345" y="4914900"/>
            <a:ext cx="4193005" cy="523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6000" spc="129" dirty="0">
                <a:solidFill>
                  <a:srgbClr val="2C92D5"/>
                </a:solidFill>
                <a:latin typeface="Aileron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1337987" y="5143500"/>
            <a:ext cx="4959827" cy="1649822"/>
            <a:chOff x="0" y="0"/>
            <a:chExt cx="5753688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753688" cy="1913890"/>
            </a:xfrm>
            <a:custGeom>
              <a:avLst/>
              <a:gdLst/>
              <a:ahLst/>
              <a:cxnLst/>
              <a:rect l="l" t="t" r="r" b="b"/>
              <a:pathLst>
                <a:path w="5753688" h="1913890">
                  <a:moveTo>
                    <a:pt x="5753688" y="956945"/>
                  </a:moveTo>
                  <a:lnTo>
                    <a:pt x="5753688" y="956945"/>
                  </a:lnTo>
                  <a:cubicBezTo>
                    <a:pt x="5753688" y="1485392"/>
                    <a:pt x="5325318" y="1913890"/>
                    <a:pt x="4796744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4796743" y="0"/>
                  </a:lnTo>
                  <a:cubicBezTo>
                    <a:pt x="5325190" y="0"/>
                    <a:pt x="5753688" y="428371"/>
                    <a:pt x="5753688" y="956945"/>
                  </a:cubicBezTo>
                  <a:close/>
                </a:path>
              </a:pathLst>
            </a:custGeom>
            <a:solidFill>
              <a:srgbClr val="504AA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19200" y="5143500"/>
            <a:ext cx="1649822" cy="1649822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04AA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976786" y="5143500"/>
            <a:ext cx="4959827" cy="1649822"/>
            <a:chOff x="0" y="0"/>
            <a:chExt cx="5753688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753688" cy="1913890"/>
            </a:xfrm>
            <a:custGeom>
              <a:avLst/>
              <a:gdLst/>
              <a:ahLst/>
              <a:cxnLst/>
              <a:rect l="l" t="t" r="r" b="b"/>
              <a:pathLst>
                <a:path w="5753688" h="1913890">
                  <a:moveTo>
                    <a:pt x="5753688" y="956945"/>
                  </a:moveTo>
                  <a:lnTo>
                    <a:pt x="5753688" y="956945"/>
                  </a:lnTo>
                  <a:cubicBezTo>
                    <a:pt x="5753688" y="1485392"/>
                    <a:pt x="5325318" y="1913890"/>
                    <a:pt x="4796744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4796743" y="0"/>
                  </a:lnTo>
                  <a:cubicBezTo>
                    <a:pt x="5325190" y="0"/>
                    <a:pt x="5753688" y="428371"/>
                    <a:pt x="5753688" y="956945"/>
                  </a:cubicBezTo>
                  <a:close/>
                </a:path>
              </a:pathLst>
            </a:custGeom>
            <a:solidFill>
              <a:srgbClr val="504AA7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858000" y="5143500"/>
            <a:ext cx="1649822" cy="1649822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04AA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" name="Freeform 22"/>
          <p:cNvSpPr/>
          <p:nvPr/>
        </p:nvSpPr>
        <p:spPr>
          <a:xfrm>
            <a:off x="1028700" y="1028700"/>
            <a:ext cx="649525" cy="744247"/>
          </a:xfrm>
          <a:custGeom>
            <a:avLst/>
            <a:gdLst/>
            <a:ahLst/>
            <a:cxnLst/>
            <a:rect l="l" t="t" r="r" b="b"/>
            <a:pathLst>
              <a:path w="649525" h="744247">
                <a:moveTo>
                  <a:pt x="0" y="0"/>
                </a:moveTo>
                <a:lnTo>
                  <a:pt x="649525" y="0"/>
                </a:lnTo>
                <a:lnTo>
                  <a:pt x="649525" y="744247"/>
                </a:lnTo>
                <a:lnTo>
                  <a:pt x="0" y="7442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6632486" y="1400824"/>
            <a:ext cx="286124" cy="277541"/>
          </a:xfrm>
          <a:custGeom>
            <a:avLst/>
            <a:gdLst/>
            <a:ahLst/>
            <a:cxnLst/>
            <a:rect l="l" t="t" r="r" b="b"/>
            <a:pathLst>
              <a:path w="286124" h="277541">
                <a:moveTo>
                  <a:pt x="0" y="0"/>
                </a:moveTo>
                <a:lnTo>
                  <a:pt x="286125" y="0"/>
                </a:lnTo>
                <a:lnTo>
                  <a:pt x="286125" y="277540"/>
                </a:lnTo>
                <a:lnTo>
                  <a:pt x="0" y="277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0" y="7791655"/>
            <a:ext cx="1909944" cy="2495345"/>
          </a:xfrm>
          <a:custGeom>
            <a:avLst/>
            <a:gdLst/>
            <a:ahLst/>
            <a:cxnLst/>
            <a:rect l="l" t="t" r="r" b="b"/>
            <a:pathLst>
              <a:path w="1909944" h="2495345">
                <a:moveTo>
                  <a:pt x="0" y="0"/>
                </a:moveTo>
                <a:lnTo>
                  <a:pt x="1909944" y="0"/>
                </a:lnTo>
                <a:lnTo>
                  <a:pt x="1909944" y="2495345"/>
                </a:lnTo>
                <a:lnTo>
                  <a:pt x="0" y="24953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064" b="-43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2610694" y="6016080"/>
            <a:ext cx="208651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FFFFFF"/>
                </a:solidFill>
                <a:latin typeface="Rubik"/>
              </a:rPr>
              <a:t>221-15-5261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072943" y="5519572"/>
            <a:ext cx="3654714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40"/>
              </a:lnSpc>
            </a:pPr>
            <a:r>
              <a:rPr lang="en-US" sz="2600" dirty="0">
                <a:solidFill>
                  <a:srgbClr val="FFFFFF"/>
                </a:solidFill>
                <a:latin typeface="TT Drugs Bold"/>
              </a:rPr>
              <a:t>MUNNA BISWAS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327115" y="6015507"/>
            <a:ext cx="270693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FFFFFF"/>
                </a:solidFill>
                <a:latin typeface="Rubik"/>
              </a:rPr>
              <a:t>221-15-5249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097036" y="5502628"/>
            <a:ext cx="3346906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40"/>
              </a:lnSpc>
            </a:pPr>
            <a:r>
              <a:rPr lang="en-US" sz="2600" dirty="0">
                <a:solidFill>
                  <a:srgbClr val="FFFFFF"/>
                </a:solidFill>
                <a:latin typeface="TT Drugs Bold"/>
              </a:rPr>
              <a:t>RIAD  HOSSAIN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072943" y="2628900"/>
            <a:ext cx="14148393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59"/>
              </a:lnSpc>
            </a:pPr>
            <a:r>
              <a:rPr lang="en-US" sz="8799" dirty="0">
                <a:solidFill>
                  <a:srgbClr val="201C59"/>
                </a:solidFill>
                <a:latin typeface="TT Drugs Bold"/>
              </a:rPr>
              <a:t>OUR TEAM MEMBERS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12493481" y="5093878"/>
            <a:ext cx="4959827" cy="1649822"/>
            <a:chOff x="0" y="0"/>
            <a:chExt cx="5753688" cy="191389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753688" cy="1913890"/>
            </a:xfrm>
            <a:custGeom>
              <a:avLst/>
              <a:gdLst/>
              <a:ahLst/>
              <a:cxnLst/>
              <a:rect l="l" t="t" r="r" b="b"/>
              <a:pathLst>
                <a:path w="5753688" h="1913890">
                  <a:moveTo>
                    <a:pt x="5753688" y="956945"/>
                  </a:moveTo>
                  <a:lnTo>
                    <a:pt x="5753688" y="956945"/>
                  </a:lnTo>
                  <a:cubicBezTo>
                    <a:pt x="5753688" y="1485392"/>
                    <a:pt x="5325318" y="1913890"/>
                    <a:pt x="4796744" y="1913890"/>
                  </a:cubicBez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4796743" y="0"/>
                  </a:lnTo>
                  <a:cubicBezTo>
                    <a:pt x="5325190" y="0"/>
                    <a:pt x="5753688" y="428371"/>
                    <a:pt x="5753688" y="956945"/>
                  </a:cubicBezTo>
                  <a:close/>
                </a:path>
              </a:pathLst>
            </a:custGeom>
            <a:solidFill>
              <a:srgbClr val="504AA7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3571705" y="5470479"/>
            <a:ext cx="3346906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40"/>
              </a:lnSpc>
            </a:pPr>
            <a:r>
              <a:rPr lang="en-US" sz="2600" dirty="0">
                <a:solidFill>
                  <a:srgbClr val="FFFFFF"/>
                </a:solidFill>
                <a:latin typeface="TT Drugs Bold"/>
              </a:rPr>
              <a:t>AISHARJO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665056" y="6016080"/>
            <a:ext cx="2606314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Rubik"/>
              </a:rPr>
              <a:t> 221-15-5604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66800" y="2451670"/>
            <a:ext cx="7242734" cy="558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79"/>
              </a:lnSpc>
            </a:pPr>
            <a:r>
              <a:rPr lang="en-US" sz="3599" spc="107" dirty="0">
                <a:solidFill>
                  <a:srgbClr val="2C92D5"/>
                </a:solidFill>
                <a:latin typeface="Aileron Heavy"/>
              </a:rPr>
              <a:t>Project Objectives:</a:t>
            </a:r>
          </a:p>
        </p:txBody>
      </p:sp>
      <p:sp>
        <p:nvSpPr>
          <p:cNvPr id="18" name="AutoShape 18"/>
          <p:cNvSpPr/>
          <p:nvPr/>
        </p:nvSpPr>
        <p:spPr>
          <a:xfrm>
            <a:off x="533400" y="2584040"/>
            <a:ext cx="293489" cy="293489"/>
          </a:xfrm>
          <a:prstGeom prst="rect">
            <a:avLst/>
          </a:prstGeom>
          <a:solidFill>
            <a:srgbClr val="13538A"/>
          </a:solid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1703189" y="4396470"/>
            <a:ext cx="6297812" cy="1813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800" spc="140" dirty="0">
                <a:solidFill>
                  <a:srgbClr val="13538A"/>
                </a:solidFill>
                <a:latin typeface="Aileron"/>
              </a:rPr>
              <a:t>Facilitating skill exchange and fostering community engagement through a user-friendly online platform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E0B3C7-BB65-A8FE-2053-D5E37CF21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559" y="3314700"/>
            <a:ext cx="8429912" cy="433285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66800" y="2451670"/>
            <a:ext cx="7242734" cy="558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79"/>
              </a:lnSpc>
            </a:pPr>
            <a:r>
              <a:rPr lang="en-US" sz="3599" spc="107" dirty="0">
                <a:solidFill>
                  <a:srgbClr val="2C92D5"/>
                </a:solidFill>
                <a:latin typeface="Aileron Heavy"/>
              </a:rPr>
              <a:t>Key Features:</a:t>
            </a:r>
          </a:p>
        </p:txBody>
      </p:sp>
      <p:sp>
        <p:nvSpPr>
          <p:cNvPr id="18" name="AutoShape 18"/>
          <p:cNvSpPr/>
          <p:nvPr/>
        </p:nvSpPr>
        <p:spPr>
          <a:xfrm>
            <a:off x="609600" y="2584040"/>
            <a:ext cx="293489" cy="293489"/>
          </a:xfrm>
          <a:prstGeom prst="rect">
            <a:avLst/>
          </a:prstGeom>
          <a:solidFill>
            <a:srgbClr val="13538A"/>
          </a:solid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1703189" y="3619500"/>
            <a:ext cx="8431412" cy="50454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640"/>
              </a:lnSpc>
              <a:buFont typeface="Arial" panose="020B0604020202020204" pitchFamily="34" charset="0"/>
              <a:buChar char="•"/>
            </a:pPr>
            <a:r>
              <a:rPr lang="en-US" sz="2800" spc="140" dirty="0">
                <a:solidFill>
                  <a:srgbClr val="13538A"/>
                </a:solidFill>
                <a:latin typeface="Aileron"/>
              </a:rPr>
              <a:t>User Profiles: Create, manage, and showcase skills &amp; expertise.</a:t>
            </a:r>
          </a:p>
          <a:p>
            <a:pPr marL="457200" indent="-457200">
              <a:lnSpc>
                <a:spcPts val="3640"/>
              </a:lnSpc>
              <a:buFont typeface="Arial" panose="020B0604020202020204" pitchFamily="34" charset="0"/>
              <a:buChar char="•"/>
            </a:pPr>
            <a:endParaRPr lang="en-US" sz="2800" spc="140" dirty="0">
              <a:solidFill>
                <a:srgbClr val="13538A"/>
              </a:solidFill>
              <a:latin typeface="Aileron"/>
            </a:endParaRPr>
          </a:p>
          <a:p>
            <a:pPr marL="457200" indent="-457200">
              <a:lnSpc>
                <a:spcPts val="3640"/>
              </a:lnSpc>
              <a:buFont typeface="Arial" panose="020B0604020202020204" pitchFamily="34" charset="0"/>
              <a:buChar char="•"/>
            </a:pPr>
            <a:r>
              <a:rPr lang="en-US" sz="2800" spc="140" dirty="0">
                <a:solidFill>
                  <a:srgbClr val="13538A"/>
                </a:solidFill>
                <a:latin typeface="Aileron"/>
              </a:rPr>
              <a:t>Skill Exchange: Connect with others to learn or teach various skills.</a:t>
            </a:r>
          </a:p>
          <a:p>
            <a:pPr marL="457200" indent="-457200">
              <a:lnSpc>
                <a:spcPts val="3640"/>
              </a:lnSpc>
              <a:buFont typeface="Arial" panose="020B0604020202020204" pitchFamily="34" charset="0"/>
              <a:buChar char="•"/>
            </a:pPr>
            <a:endParaRPr lang="en-US" sz="2800" spc="140" dirty="0">
              <a:solidFill>
                <a:srgbClr val="13538A"/>
              </a:solidFill>
              <a:latin typeface="Aileron"/>
            </a:endParaRPr>
          </a:p>
          <a:p>
            <a:pPr marL="457200" indent="-457200">
              <a:lnSpc>
                <a:spcPts val="3640"/>
              </a:lnSpc>
              <a:buFont typeface="Arial" panose="020B0604020202020204" pitchFamily="34" charset="0"/>
              <a:buChar char="•"/>
            </a:pPr>
            <a:r>
              <a:rPr lang="en-US" sz="2800" spc="140" dirty="0">
                <a:solidFill>
                  <a:srgbClr val="13538A"/>
                </a:solidFill>
                <a:latin typeface="Aileron"/>
              </a:rPr>
              <a:t>Community Interaction: Forums, Q&amp;A, and events for networking and collaboration.</a:t>
            </a:r>
          </a:p>
          <a:p>
            <a:pPr marL="457200" indent="-457200">
              <a:lnSpc>
                <a:spcPts val="3640"/>
              </a:lnSpc>
              <a:buFont typeface="Arial" panose="020B0604020202020204" pitchFamily="34" charset="0"/>
              <a:buChar char="•"/>
            </a:pPr>
            <a:endParaRPr lang="en-US" sz="2800" spc="140" dirty="0">
              <a:solidFill>
                <a:srgbClr val="13538A"/>
              </a:solidFill>
              <a:latin typeface="Aileron"/>
            </a:endParaRPr>
          </a:p>
          <a:p>
            <a:pPr marL="457200" indent="-457200">
              <a:lnSpc>
                <a:spcPts val="3640"/>
              </a:lnSpc>
              <a:buFont typeface="Arial" panose="020B0604020202020204" pitchFamily="34" charset="0"/>
              <a:buChar char="•"/>
            </a:pPr>
            <a:r>
              <a:rPr lang="en-US" sz="2800" spc="140" dirty="0">
                <a:solidFill>
                  <a:srgbClr val="13538A"/>
                </a:solidFill>
                <a:latin typeface="Aileron"/>
              </a:rPr>
              <a:t>Ratings &amp; Reviews: Feedback system to ensure quality interactions.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8E13C3-43E4-E025-E44B-EFC02F215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4076700"/>
            <a:ext cx="6452354" cy="37403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08882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60693" y="1240828"/>
            <a:ext cx="7553680" cy="7553679"/>
            <a:chOff x="-12700" y="-12700"/>
            <a:chExt cx="25400" cy="25400"/>
          </a:xfrm>
        </p:grpSpPr>
        <p:sp>
          <p:nvSpPr>
            <p:cNvPr id="9" name="Freeform 9"/>
            <p:cNvSpPr/>
            <p:nvPr/>
          </p:nvSpPr>
          <p:spPr>
            <a:xfrm>
              <a:off x="0" y="-12700"/>
              <a:ext cx="11050" cy="12700"/>
            </a:xfrm>
            <a:custGeom>
              <a:avLst/>
              <a:gdLst/>
              <a:ahLst/>
              <a:cxnLst/>
              <a:rect l="l" t="t" r="r" b="b"/>
              <a:pathLst>
                <a:path w="11050" h="12700">
                  <a:moveTo>
                    <a:pt x="0" y="0"/>
                  </a:moveTo>
                  <a:lnTo>
                    <a:pt x="0" y="0"/>
                  </a:lnTo>
                  <a:cubicBezTo>
                    <a:pt x="4574" y="0"/>
                    <a:pt x="8795" y="2460"/>
                    <a:pt x="11050" y="6439"/>
                  </a:cubicBezTo>
                  <a:lnTo>
                    <a:pt x="0" y="12700"/>
                  </a:lnTo>
                  <a:close/>
                </a:path>
              </a:pathLst>
            </a:custGeom>
            <a:solidFill>
              <a:srgbClr val="86EA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-6805"/>
              <a:ext cx="14282" cy="16983"/>
            </a:xfrm>
            <a:custGeom>
              <a:avLst/>
              <a:gdLst/>
              <a:ahLst/>
              <a:cxnLst/>
              <a:rect l="l" t="t" r="r" b="b"/>
              <a:pathLst>
                <a:path w="14282" h="16983">
                  <a:moveTo>
                    <a:pt x="10723" y="0"/>
                  </a:moveTo>
                  <a:cubicBezTo>
                    <a:pt x="14282" y="5608"/>
                    <a:pt x="12919" y="13010"/>
                    <a:pt x="7596" y="16983"/>
                  </a:cubicBezTo>
                  <a:lnTo>
                    <a:pt x="0" y="6805"/>
                  </a:lnTo>
                  <a:close/>
                </a:path>
              </a:pathLst>
            </a:custGeom>
            <a:solidFill>
              <a:srgbClr val="6FCEE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-8574" y="0"/>
              <a:ext cx="16670" cy="13825"/>
            </a:xfrm>
            <a:custGeom>
              <a:avLst/>
              <a:gdLst/>
              <a:ahLst/>
              <a:cxnLst/>
              <a:rect l="l" t="t" r="r" b="b"/>
              <a:pathLst>
                <a:path w="16670" h="13825">
                  <a:moveTo>
                    <a:pt x="16669" y="9786"/>
                  </a:moveTo>
                  <a:cubicBezTo>
                    <a:pt x="11787" y="13825"/>
                    <a:pt x="4674" y="13647"/>
                    <a:pt x="0" y="9369"/>
                  </a:cubicBezTo>
                  <a:lnTo>
                    <a:pt x="8574" y="0"/>
                  </a:lnTo>
                  <a:close/>
                </a:path>
              </a:pathLst>
            </a:custGeom>
            <a:solidFill>
              <a:srgbClr val="67B1D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-12793" y="-10178"/>
              <a:ext cx="12793" cy="19963"/>
            </a:xfrm>
            <a:custGeom>
              <a:avLst/>
              <a:gdLst/>
              <a:ahLst/>
              <a:cxnLst/>
              <a:rect l="l" t="t" r="r" b="b"/>
              <a:pathLst>
                <a:path w="12793" h="19963">
                  <a:moveTo>
                    <a:pt x="4698" y="19964"/>
                  </a:moveTo>
                  <a:cubicBezTo>
                    <a:pt x="1696" y="17480"/>
                    <a:pt x="0" y="13756"/>
                    <a:pt x="97" y="9861"/>
                  </a:cubicBezTo>
                  <a:cubicBezTo>
                    <a:pt x="194" y="5965"/>
                    <a:pt x="2074" y="2331"/>
                    <a:pt x="5197" y="0"/>
                  </a:cubicBezTo>
                  <a:lnTo>
                    <a:pt x="12793" y="10178"/>
                  </a:lnTo>
                  <a:close/>
                </a:path>
              </a:pathLst>
            </a:custGeom>
            <a:solidFill>
              <a:srgbClr val="6B93C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-8095" y="-12700"/>
              <a:ext cx="8095" cy="12700"/>
            </a:xfrm>
            <a:custGeom>
              <a:avLst/>
              <a:gdLst/>
              <a:ahLst/>
              <a:cxnLst/>
              <a:rect l="l" t="t" r="r" b="b"/>
              <a:pathLst>
                <a:path w="8095" h="12700">
                  <a:moveTo>
                    <a:pt x="0" y="2914"/>
                  </a:moveTo>
                  <a:cubicBezTo>
                    <a:pt x="2277" y="1031"/>
                    <a:pt x="5139" y="0"/>
                    <a:pt x="8094" y="0"/>
                  </a:cubicBezTo>
                  <a:lnTo>
                    <a:pt x="8095" y="12700"/>
                  </a:lnTo>
                  <a:close/>
                </a:path>
              </a:pathLst>
            </a:custGeom>
            <a:solidFill>
              <a:srgbClr val="7175A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Freeform 14"/>
          <p:cNvSpPr/>
          <p:nvPr/>
        </p:nvSpPr>
        <p:spPr>
          <a:xfrm rot="38845">
            <a:off x="1965012" y="1845146"/>
            <a:ext cx="6345042" cy="6345042"/>
          </a:xfrm>
          <a:custGeom>
            <a:avLst/>
            <a:gdLst/>
            <a:ahLst/>
            <a:cxnLst/>
            <a:rect l="l" t="t" r="r" b="b"/>
            <a:pathLst>
              <a:path w="6345042" h="6345042">
                <a:moveTo>
                  <a:pt x="0" y="0"/>
                </a:moveTo>
                <a:lnTo>
                  <a:pt x="6345042" y="0"/>
                </a:lnTo>
                <a:lnTo>
                  <a:pt x="6345042" y="6345043"/>
                </a:lnTo>
                <a:lnTo>
                  <a:pt x="0" y="63450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AutoShape 15"/>
          <p:cNvSpPr/>
          <p:nvPr/>
        </p:nvSpPr>
        <p:spPr>
          <a:xfrm>
            <a:off x="10287000" y="3326011"/>
            <a:ext cx="293489" cy="293489"/>
          </a:xfrm>
          <a:prstGeom prst="rect">
            <a:avLst/>
          </a:prstGeom>
          <a:solidFill>
            <a:srgbClr val="13538A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4" name="TextBox 24"/>
          <p:cNvSpPr txBox="1"/>
          <p:nvPr/>
        </p:nvSpPr>
        <p:spPr>
          <a:xfrm>
            <a:off x="10909799" y="3168807"/>
            <a:ext cx="6276124" cy="4947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ts val="3900"/>
              </a:lnSpc>
              <a:buFont typeface="Arial" panose="020B0604020202020204" pitchFamily="34" charset="0"/>
              <a:buChar char="•"/>
            </a:pPr>
            <a:r>
              <a:rPr lang="en-US" sz="2400" spc="150" dirty="0">
                <a:solidFill>
                  <a:srgbClr val="13538A"/>
                </a:solidFill>
                <a:latin typeface="Aileron"/>
              </a:rPr>
              <a:t>Students seeking to learn new skills.</a:t>
            </a:r>
          </a:p>
          <a:p>
            <a:pPr marL="571500" indent="-571500">
              <a:lnSpc>
                <a:spcPts val="3900"/>
              </a:lnSpc>
              <a:buFont typeface="Arial" panose="020B0604020202020204" pitchFamily="34" charset="0"/>
              <a:buChar char="•"/>
            </a:pPr>
            <a:endParaRPr lang="en-US" sz="2400" spc="150" dirty="0">
              <a:solidFill>
                <a:srgbClr val="13538A"/>
              </a:solidFill>
              <a:latin typeface="Aileron"/>
            </a:endParaRPr>
          </a:p>
          <a:p>
            <a:pPr marL="571500" indent="-571500">
              <a:lnSpc>
                <a:spcPts val="3900"/>
              </a:lnSpc>
              <a:buFont typeface="Arial" panose="020B0604020202020204" pitchFamily="34" charset="0"/>
              <a:buChar char="•"/>
            </a:pPr>
            <a:r>
              <a:rPr lang="en-US" sz="2400" spc="150" dirty="0">
                <a:solidFill>
                  <a:srgbClr val="13538A"/>
                </a:solidFill>
                <a:latin typeface="Aileron"/>
              </a:rPr>
              <a:t>Professionals looking to expand their knowledge base.</a:t>
            </a:r>
          </a:p>
          <a:p>
            <a:pPr marL="571500" indent="-571500">
              <a:lnSpc>
                <a:spcPts val="3900"/>
              </a:lnSpc>
              <a:buFont typeface="Arial" panose="020B0604020202020204" pitchFamily="34" charset="0"/>
              <a:buChar char="•"/>
            </a:pPr>
            <a:endParaRPr lang="en-US" sz="2400" spc="150" dirty="0">
              <a:solidFill>
                <a:srgbClr val="13538A"/>
              </a:solidFill>
              <a:latin typeface="Aileron"/>
            </a:endParaRPr>
          </a:p>
          <a:p>
            <a:pPr marL="571500" indent="-571500">
              <a:lnSpc>
                <a:spcPts val="3900"/>
              </a:lnSpc>
              <a:buFont typeface="Arial" panose="020B0604020202020204" pitchFamily="34" charset="0"/>
              <a:buChar char="•"/>
            </a:pPr>
            <a:r>
              <a:rPr lang="en-US" sz="2400" spc="150" dirty="0">
                <a:solidFill>
                  <a:srgbClr val="13538A"/>
                </a:solidFill>
                <a:latin typeface="Aileron"/>
              </a:rPr>
              <a:t>Hobbyists interested in sharing passions.</a:t>
            </a:r>
          </a:p>
          <a:p>
            <a:pPr marL="571500" indent="-571500">
              <a:lnSpc>
                <a:spcPts val="3900"/>
              </a:lnSpc>
              <a:buFont typeface="Arial" panose="020B0604020202020204" pitchFamily="34" charset="0"/>
              <a:buChar char="•"/>
            </a:pPr>
            <a:endParaRPr lang="en-US" sz="2400" spc="150" dirty="0">
              <a:solidFill>
                <a:srgbClr val="13538A"/>
              </a:solidFill>
              <a:latin typeface="Aileron"/>
            </a:endParaRPr>
          </a:p>
          <a:p>
            <a:pPr marL="571500" indent="-571500">
              <a:lnSpc>
                <a:spcPts val="3900"/>
              </a:lnSpc>
              <a:buFont typeface="Arial" panose="020B0604020202020204" pitchFamily="34" charset="0"/>
              <a:buChar char="•"/>
            </a:pPr>
            <a:r>
              <a:rPr lang="en-US" sz="2400" spc="150" dirty="0">
                <a:solidFill>
                  <a:srgbClr val="13538A"/>
                </a:solidFill>
                <a:latin typeface="Aileron"/>
              </a:rPr>
              <a:t>Community leaders fostering local skill-sharing networks.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421052" y="6362700"/>
            <a:ext cx="5432962" cy="546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200" spc="107" dirty="0">
                <a:solidFill>
                  <a:srgbClr val="2C92D5"/>
                </a:solidFill>
                <a:latin typeface="Aileron Heavy"/>
              </a:rPr>
              <a:t>Who can benefit?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09303F-0222-0FD0-6442-AA296E6065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158" y="3472755"/>
            <a:ext cx="3546842" cy="23565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1143000" y="2792611"/>
            <a:ext cx="293489" cy="293489"/>
          </a:xfrm>
          <a:prstGeom prst="rect">
            <a:avLst/>
          </a:prstGeom>
          <a:solidFill>
            <a:srgbClr val="13538A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6" name="TextBox 26"/>
          <p:cNvSpPr txBox="1"/>
          <p:nvPr/>
        </p:nvSpPr>
        <p:spPr>
          <a:xfrm>
            <a:off x="6427519" y="1648449"/>
            <a:ext cx="5432962" cy="546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200" spc="107" dirty="0">
                <a:solidFill>
                  <a:srgbClr val="2C92D5"/>
                </a:solidFill>
                <a:latin typeface="Aileron Heavy"/>
              </a:rPr>
              <a:t>Project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947A43-C429-284C-2A8E-A83968F65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718475"/>
            <a:ext cx="12192000" cy="68003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3FC438-D095-5152-FEFE-0F41E0ECC8BA}"/>
              </a:ext>
            </a:extLst>
          </p:cNvPr>
          <p:cNvSpPr txBox="1"/>
          <p:nvPr/>
        </p:nvSpPr>
        <p:spPr>
          <a:xfrm>
            <a:off x="1447800" y="2718475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Landing Page</a:t>
            </a:r>
          </a:p>
        </p:txBody>
      </p:sp>
    </p:spTree>
    <p:extLst>
      <p:ext uri="{BB962C8B-B14F-4D97-AF65-F5344CB8AC3E}">
        <p14:creationId xmlns:p14="http://schemas.microsoft.com/office/powerpoint/2010/main" val="3680351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1340048" y="2509837"/>
            <a:ext cx="293489" cy="293489"/>
          </a:xfrm>
          <a:prstGeom prst="rect">
            <a:avLst/>
          </a:prstGeom>
          <a:solidFill>
            <a:srgbClr val="13538A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6" name="TextBox 26"/>
          <p:cNvSpPr txBox="1"/>
          <p:nvPr/>
        </p:nvSpPr>
        <p:spPr>
          <a:xfrm>
            <a:off x="6427519" y="1333500"/>
            <a:ext cx="5432962" cy="546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200" spc="107" dirty="0">
                <a:solidFill>
                  <a:srgbClr val="2C92D5"/>
                </a:solidFill>
                <a:latin typeface="Aileron Heavy"/>
              </a:rPr>
              <a:t>Project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EFAC33-3927-301C-AFA9-998D0F15E3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400300"/>
            <a:ext cx="9670050" cy="71756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0DDEB7-1EC0-F5B7-8BAE-E90250F95D5A}"/>
              </a:ext>
            </a:extLst>
          </p:cNvPr>
          <p:cNvSpPr txBox="1"/>
          <p:nvPr/>
        </p:nvSpPr>
        <p:spPr>
          <a:xfrm>
            <a:off x="1905000" y="247650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2704222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1337244" y="2560587"/>
            <a:ext cx="293489" cy="293489"/>
          </a:xfrm>
          <a:prstGeom prst="rect">
            <a:avLst/>
          </a:prstGeom>
          <a:solidFill>
            <a:srgbClr val="13538A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6" name="TextBox 26"/>
          <p:cNvSpPr txBox="1"/>
          <p:nvPr/>
        </p:nvSpPr>
        <p:spPr>
          <a:xfrm>
            <a:off x="6427519" y="1333500"/>
            <a:ext cx="5432962" cy="546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200" spc="107" dirty="0">
                <a:solidFill>
                  <a:srgbClr val="2C92D5"/>
                </a:solidFill>
                <a:latin typeface="Aileron Heavy"/>
              </a:rPr>
              <a:t>Project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0DDEB7-1EC0-F5B7-8BAE-E90250F95D5A}"/>
              </a:ext>
            </a:extLst>
          </p:cNvPr>
          <p:cNvSpPr txBox="1"/>
          <p:nvPr/>
        </p:nvSpPr>
        <p:spPr>
          <a:xfrm>
            <a:off x="1905000" y="247650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Sharing Modal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BB8100-4256-156F-A098-8CFE1AAB8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867" y="2476500"/>
            <a:ext cx="9707933" cy="738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13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15"/>
          <p:cNvSpPr/>
          <p:nvPr/>
        </p:nvSpPr>
        <p:spPr>
          <a:xfrm>
            <a:off x="1340048" y="2509837"/>
            <a:ext cx="293489" cy="293489"/>
          </a:xfrm>
          <a:prstGeom prst="rect">
            <a:avLst/>
          </a:prstGeom>
          <a:solidFill>
            <a:srgbClr val="13538A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6" name="TextBox 26"/>
          <p:cNvSpPr txBox="1"/>
          <p:nvPr/>
        </p:nvSpPr>
        <p:spPr>
          <a:xfrm>
            <a:off x="6427519" y="1028700"/>
            <a:ext cx="5432962" cy="546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200" spc="107" dirty="0">
                <a:solidFill>
                  <a:srgbClr val="2C92D5"/>
                </a:solidFill>
                <a:latin typeface="Aileron Heavy"/>
              </a:rPr>
              <a:t>Project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0DDEB7-1EC0-F5B7-8BAE-E90250F95D5A}"/>
              </a:ext>
            </a:extLst>
          </p:cNvPr>
          <p:cNvSpPr txBox="1"/>
          <p:nvPr/>
        </p:nvSpPr>
        <p:spPr>
          <a:xfrm>
            <a:off x="1905000" y="2476500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User Profile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7A622C-3FE0-AF07-2728-B900CEA1D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019300"/>
            <a:ext cx="7315200" cy="778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29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</TotalTime>
  <Words>366</Words>
  <Application>Microsoft Office PowerPoint</Application>
  <PresentationFormat>Custom</PresentationFormat>
  <Paragraphs>78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TT Drugs Bold</vt:lpstr>
      <vt:lpstr>Wingdings</vt:lpstr>
      <vt:lpstr>Garet ExtraBold</vt:lpstr>
      <vt:lpstr>Rubik</vt:lpstr>
      <vt:lpstr>Söhne</vt:lpstr>
      <vt:lpstr>Calibri</vt:lpstr>
      <vt:lpstr>Arial</vt:lpstr>
      <vt:lpstr>Aileron Heavy</vt:lpstr>
      <vt:lpstr>Aileron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Munna Biswas</cp:lastModifiedBy>
  <cp:revision>5</cp:revision>
  <dcterms:created xsi:type="dcterms:W3CDTF">2006-08-16T00:00:00Z</dcterms:created>
  <dcterms:modified xsi:type="dcterms:W3CDTF">2023-11-18T19:58:14Z</dcterms:modified>
  <dc:identifier>DAFutn_BF4M</dc:identifier>
</cp:coreProperties>
</file>